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73" autoAdjust="0"/>
  </p:normalViewPr>
  <p:slideViewPr>
    <p:cSldViewPr>
      <p:cViewPr>
        <p:scale>
          <a:sx n="85" d="100"/>
          <a:sy n="85" d="100"/>
        </p:scale>
        <p:origin x="-108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02E444-CE3E-44EB-808C-E5DB988D6387}" type="datetimeFigureOut">
              <a:rPr lang="en-US" smtClean="0"/>
              <a:t>10/6/2015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B3882E-FAD0-4299-829E-E883D8D50123}" type="slidenum">
              <a:rPr lang="en-US" smtClean="0"/>
              <a:t>‹#›</a:t>
            </a:fld>
            <a:endParaRPr lang="en-US"/>
          </a:p>
        </p:txBody>
      </p:sp>
    </p:spTree>
    <p:extLst>
      <p:ext uri="{BB962C8B-B14F-4D97-AF65-F5344CB8AC3E}">
        <p14:creationId xmlns:p14="http://schemas.microsoft.com/office/powerpoint/2010/main" val="4190286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ClrTx/>
              <a:buSzTx/>
              <a:buFontTx/>
              <a:buNone/>
            </a:pPr>
            <a:r>
              <a:rPr lang="en-US" altLang="en-US" sz="1200" dirty="0" smtClean="0"/>
              <a:t>48 dogs: 1 died during surgery, 2 died within 1 week</a:t>
            </a:r>
          </a:p>
          <a:p>
            <a:pPr eaLnBrk="1" hangingPunct="1">
              <a:spcBef>
                <a:spcPct val="0"/>
              </a:spcBef>
              <a:buClrTx/>
              <a:buSzTx/>
              <a:buFontTx/>
              <a:buNone/>
            </a:pPr>
            <a:r>
              <a:rPr lang="en-US" altLang="en-US" sz="1200" dirty="0" smtClean="0"/>
              <a:t>45 discharged within 12 days</a:t>
            </a:r>
          </a:p>
          <a:p>
            <a:pPr eaLnBrk="1" hangingPunct="1">
              <a:spcBef>
                <a:spcPct val="0"/>
              </a:spcBef>
              <a:buClrTx/>
              <a:buSzTx/>
              <a:buFontTx/>
              <a:buNone/>
            </a:pPr>
            <a:r>
              <a:rPr lang="en-US" altLang="en-US" sz="1200" dirty="0" smtClean="0"/>
              <a:t>4 survived &lt; 12 months; 4 survived12-18 months</a:t>
            </a:r>
          </a:p>
          <a:p>
            <a:pPr eaLnBrk="1" hangingPunct="1">
              <a:spcBef>
                <a:spcPct val="0"/>
              </a:spcBef>
              <a:buClrTx/>
              <a:buSzTx/>
              <a:buFontTx/>
              <a:buNone/>
            </a:pPr>
            <a:r>
              <a:rPr lang="en-US" altLang="en-US" sz="1200" dirty="0" smtClean="0"/>
              <a:t>17 survived 18-24 months; 12 survived &gt; 3 years</a:t>
            </a:r>
          </a:p>
          <a:p>
            <a:pPr eaLnBrk="1" hangingPunct="1">
              <a:spcBef>
                <a:spcPct val="0"/>
              </a:spcBef>
              <a:buClrTx/>
              <a:buSzTx/>
              <a:buFontTx/>
              <a:buNone/>
            </a:pPr>
            <a:r>
              <a:rPr lang="en-US" altLang="en-US" sz="1200" dirty="0" smtClean="0"/>
              <a:t>JAVMA 2012;24:1194-1201</a:t>
            </a:r>
          </a:p>
          <a:p>
            <a:endParaRPr lang="en-US" dirty="0"/>
          </a:p>
        </p:txBody>
      </p:sp>
      <p:sp>
        <p:nvSpPr>
          <p:cNvPr id="4" name="Slide Number Placeholder 3"/>
          <p:cNvSpPr>
            <a:spLocks noGrp="1"/>
          </p:cNvSpPr>
          <p:nvPr>
            <p:ph type="sldNum" sz="quarter" idx="10"/>
          </p:nvPr>
        </p:nvSpPr>
        <p:spPr/>
        <p:txBody>
          <a:bodyPr/>
          <a:lstStyle/>
          <a:p>
            <a:fld id="{27B3882E-FAD0-4299-829E-E883D8D50123}" type="slidenum">
              <a:rPr lang="en-US" smtClean="0"/>
              <a:t>14</a:t>
            </a:fld>
            <a:endParaRPr lang="en-US"/>
          </a:p>
        </p:txBody>
      </p:sp>
    </p:spTree>
    <p:extLst>
      <p:ext uri="{BB962C8B-B14F-4D97-AF65-F5344CB8AC3E}">
        <p14:creationId xmlns:p14="http://schemas.microsoft.com/office/powerpoint/2010/main" val="33804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Vet Intern Med 2002;16:80–88</a:t>
            </a:r>
          </a:p>
          <a:p>
            <a:r>
              <a:rPr lang="en-US" dirty="0" err="1" smtClean="0"/>
              <a:t>Efﬁcacyof</a:t>
            </a:r>
            <a:r>
              <a:rPr lang="en-US" dirty="0" smtClean="0"/>
              <a:t> Enalapril for Prevention of Congestive Heart Failure in</a:t>
            </a:r>
            <a:r>
              <a:rPr lang="en-US" baseline="0" dirty="0" smtClean="0"/>
              <a:t> </a:t>
            </a:r>
            <a:r>
              <a:rPr lang="en-US" dirty="0" smtClean="0"/>
              <a:t>Dogs with Myxomatous Valve Disease and Asymptomatic Mitral</a:t>
            </a:r>
            <a:r>
              <a:rPr lang="en-US" baseline="0" dirty="0" smtClean="0"/>
              <a:t> </a:t>
            </a:r>
            <a:r>
              <a:rPr lang="en-US" dirty="0" smtClean="0"/>
              <a:t>Regurgitation</a:t>
            </a:r>
          </a:p>
          <a:p>
            <a:endParaRPr lang="en-US" dirty="0" smtClean="0"/>
          </a:p>
          <a:p>
            <a:pPr lvl="0"/>
            <a:r>
              <a:rPr lang="en-US" dirty="0" smtClean="0"/>
              <a:t>Prospective randomized double-blinded placebo-controlled multicenter trial</a:t>
            </a:r>
          </a:p>
          <a:p>
            <a:pPr lvl="0"/>
            <a:r>
              <a:rPr lang="en-US" dirty="0" smtClean="0"/>
              <a:t>299 CKCS with MR, but no CHF</a:t>
            </a:r>
          </a:p>
          <a:p>
            <a:pPr lvl="0"/>
            <a:endParaRPr lang="en-US" dirty="0" smtClean="0"/>
          </a:p>
          <a:p>
            <a:pPr lvl="0"/>
            <a:r>
              <a:rPr lang="en-US" dirty="0" smtClean="0"/>
              <a:t>The estimated means for the period from initiation of therapy to heart</a:t>
            </a:r>
          </a:p>
          <a:p>
            <a:pPr lvl="0"/>
            <a:r>
              <a:rPr lang="en-US" dirty="0" smtClean="0"/>
              <a:t>failure were </a:t>
            </a:r>
          </a:p>
          <a:p>
            <a:pPr lvl="1"/>
            <a:r>
              <a:rPr lang="en-US" dirty="0" smtClean="0"/>
              <a:t>1,150 +/- 50 days for dogs in the treatment group </a:t>
            </a:r>
          </a:p>
          <a:p>
            <a:pPr lvl="1"/>
            <a:r>
              <a:rPr lang="en-US" dirty="0" smtClean="0"/>
              <a:t>1,130 +/- 50 days for dogs in the placebo group</a:t>
            </a:r>
          </a:p>
          <a:p>
            <a:pPr lvl="1"/>
            <a:endParaRPr lang="en-US" dirty="0" smtClean="0"/>
          </a:p>
          <a:p>
            <a:pPr lvl="0"/>
            <a:r>
              <a:rPr lang="en-US" dirty="0" smtClean="0"/>
              <a:t>When absence or presence of cardiomegaly at the entrance of the trial was considered, there were still no differences between the treatment and placebo groups</a:t>
            </a:r>
          </a:p>
          <a:p>
            <a:endParaRPr lang="en-US" dirty="0" smtClean="0"/>
          </a:p>
          <a:p>
            <a:r>
              <a:rPr lang="en-US" dirty="0" smtClean="0"/>
              <a:t>Long-term treatment with enalapril in asymptomatic dogs with</a:t>
            </a:r>
          </a:p>
          <a:p>
            <a:pPr lvl="1"/>
            <a:r>
              <a:rPr lang="en-US" dirty="0" smtClean="0"/>
              <a:t>MVD and MR did not delay the onset of heart failure regardless of whether or not cardiomegaly was present at initiation of the</a:t>
            </a:r>
          </a:p>
          <a:p>
            <a:pPr lvl="1"/>
            <a:r>
              <a:rPr lang="en-US" dirty="0" smtClean="0"/>
              <a:t>study.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B3882E-FAD0-4299-829E-E883D8D50123}" type="slidenum">
              <a:rPr lang="en-US" smtClean="0"/>
              <a:t>18</a:t>
            </a:fld>
            <a:endParaRPr lang="en-US"/>
          </a:p>
        </p:txBody>
      </p:sp>
    </p:spTree>
    <p:extLst>
      <p:ext uri="{BB962C8B-B14F-4D97-AF65-F5344CB8AC3E}">
        <p14:creationId xmlns:p14="http://schemas.microsoft.com/office/powerpoint/2010/main" val="78547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of the veterinary enalapril trial</a:t>
            </a:r>
            <a:r>
              <a:rPr lang="en-US" baseline="0" dirty="0" smtClean="0"/>
              <a:t> </a:t>
            </a:r>
            <a:r>
              <a:rPr lang="en-US" dirty="0" smtClean="0"/>
              <a:t>to prove reduction in onset of heart failure</a:t>
            </a:r>
            <a:r>
              <a:rPr lang="en-US" baseline="0" dirty="0" smtClean="0"/>
              <a:t> </a:t>
            </a:r>
            <a:r>
              <a:rPr lang="en-US" dirty="0" smtClean="0"/>
              <a:t>in dogs chronically treated with enalapril alone</a:t>
            </a:r>
            <a:r>
              <a:rPr lang="en-US" baseline="0" dirty="0" smtClean="0"/>
              <a:t> </a:t>
            </a:r>
            <a:r>
              <a:rPr lang="en-US" dirty="0" smtClean="0"/>
              <a:t>for</a:t>
            </a:r>
            <a:r>
              <a:rPr lang="en-US" baseline="0" dirty="0" smtClean="0"/>
              <a:t> </a:t>
            </a:r>
            <a:r>
              <a:rPr lang="en-US" dirty="0" smtClean="0"/>
              <a:t>compensated, naturally occurring</a:t>
            </a:r>
            <a:r>
              <a:rPr lang="en-US" baseline="0" dirty="0" smtClean="0"/>
              <a:t> </a:t>
            </a:r>
            <a:r>
              <a:rPr lang="en-US" dirty="0" smtClean="0"/>
              <a:t>mitral valve insufﬁciency</a:t>
            </a:r>
          </a:p>
          <a:p>
            <a:endParaRPr lang="en-US" dirty="0" smtClean="0"/>
          </a:p>
          <a:p>
            <a:r>
              <a:rPr lang="en-US" dirty="0" smtClean="0"/>
              <a:t>Design—Placebo-controlled, double-blind, multicenter, randomized trial.</a:t>
            </a:r>
          </a:p>
          <a:p>
            <a:endParaRPr lang="en-US" dirty="0" smtClean="0"/>
          </a:p>
          <a:p>
            <a:r>
              <a:rPr lang="en-US" dirty="0" smtClean="0"/>
              <a:t>Animals—124 dogs with compensated mitral valve regurgitation (MR).</a:t>
            </a:r>
          </a:p>
          <a:p>
            <a:endParaRPr lang="en-US" dirty="0" smtClean="0"/>
          </a:p>
          <a:p>
            <a:r>
              <a:rPr lang="en-US" dirty="0" smtClean="0"/>
              <a:t>Procedures—Dogs randomly assigned to receive enalapril or placebo were monitored for</a:t>
            </a:r>
            <a:r>
              <a:rPr lang="en-US" baseline="0" dirty="0" smtClean="0"/>
              <a:t> </a:t>
            </a:r>
            <a:r>
              <a:rPr lang="en-US" dirty="0" smtClean="0"/>
              <a:t>the primary endpoint of onset of CHF for ≤ 58 months. Secondary endpoints included time</a:t>
            </a:r>
            <a:r>
              <a:rPr lang="en-US" baseline="0" dirty="0" smtClean="0"/>
              <a:t> </a:t>
            </a:r>
            <a:r>
              <a:rPr lang="en-US" dirty="0" smtClean="0"/>
              <a:t>from study entry to the combined endpoint of CHF–all-cause death; number of dogs free of</a:t>
            </a:r>
            <a:r>
              <a:rPr lang="en-US" baseline="0" dirty="0" smtClean="0"/>
              <a:t> </a:t>
            </a:r>
            <a:r>
              <a:rPr lang="en-US" dirty="0" smtClean="0"/>
              <a:t>CHF at 500, 1,000, and 1,500 days; and mean number of CHF-free days.</a:t>
            </a:r>
          </a:p>
          <a:p>
            <a:endParaRPr lang="en-US" dirty="0" smtClean="0"/>
          </a:p>
          <a:p>
            <a:r>
              <a:rPr lang="en-US" dirty="0" smtClean="0"/>
              <a:t>Results—Kaplan-Meier estimates of the effect of enalapril on the primary endpoint did not</a:t>
            </a:r>
            <a:r>
              <a:rPr lang="en-US" baseline="0" dirty="0" smtClean="0"/>
              <a:t> </a:t>
            </a:r>
            <a:r>
              <a:rPr lang="en-US" dirty="0" smtClean="0"/>
              <a:t>reveal a signiﬁcant treatment beneﬁt. </a:t>
            </a:r>
          </a:p>
          <a:p>
            <a:endParaRPr lang="en-US" dirty="0" smtClean="0"/>
          </a:p>
          <a:p>
            <a:r>
              <a:rPr lang="en-US" dirty="0" smtClean="0"/>
              <a:t>Chronic enalapril administration (defined</a:t>
            </a:r>
            <a:r>
              <a:rPr lang="en-US" baseline="0" dirty="0" smtClean="0"/>
              <a:t> as &gt;60d </a:t>
            </a:r>
            <a:r>
              <a:rPr lang="en-US" baseline="0" dirty="0" err="1" smtClean="0"/>
              <a:t>Tx</a:t>
            </a:r>
            <a:r>
              <a:rPr lang="en-US" baseline="0" dirty="0" smtClean="0"/>
              <a:t>)</a:t>
            </a:r>
            <a:r>
              <a:rPr lang="en-US" dirty="0" smtClean="0"/>
              <a:t> did have a signiﬁcant</a:t>
            </a:r>
            <a:r>
              <a:rPr lang="en-US" baseline="0" dirty="0" smtClean="0"/>
              <a:t> </a:t>
            </a:r>
            <a:r>
              <a:rPr lang="en-US" dirty="0" smtClean="0"/>
              <a:t>beneﬁt on the combined endpoint of CHF–all-cause death (beneﬁt was 317 days [10.6 months]).</a:t>
            </a:r>
            <a:r>
              <a:rPr lang="en-US" baseline="0" dirty="0" smtClean="0"/>
              <a:t> </a:t>
            </a:r>
          </a:p>
          <a:p>
            <a:r>
              <a:rPr lang="en-US" dirty="0" smtClean="0"/>
              <a:t>Dogs receiving enalapril remained free of CHF for a signiﬁcantly longer time than those receiving</a:t>
            </a:r>
            <a:r>
              <a:rPr lang="en-US" baseline="0" dirty="0" smtClean="0"/>
              <a:t> </a:t>
            </a:r>
            <a:r>
              <a:rPr lang="en-US" dirty="0" smtClean="0"/>
              <a:t>placebo and were signiﬁcantly more likely to be free of CHF at day 500 and at study end.</a:t>
            </a:r>
          </a:p>
          <a:p>
            <a:endParaRPr lang="en-US" dirty="0" smtClean="0"/>
          </a:p>
          <a:p>
            <a:r>
              <a:rPr lang="en-US" dirty="0" smtClean="0"/>
              <a:t>Conclusions and Clinical Relevance—Chronic enalapril treatment of dogs with naturally</a:t>
            </a:r>
            <a:r>
              <a:rPr lang="en-US" baseline="0" dirty="0" smtClean="0"/>
              <a:t> </a:t>
            </a:r>
            <a:r>
              <a:rPr lang="en-US" dirty="0" smtClean="0"/>
              <a:t>occurring, moderate to severe MR signiﬁcantly delayed onset of CHF, compared with placebo,</a:t>
            </a:r>
            <a:r>
              <a:rPr lang="en-US" baseline="0" dirty="0" smtClean="0"/>
              <a:t> </a:t>
            </a:r>
            <a:r>
              <a:rPr lang="en-US" dirty="0" smtClean="0"/>
              <a:t>on the basis of number of CHF-free days, number of dogs free of CHF at days 500 and</a:t>
            </a:r>
            <a:r>
              <a:rPr lang="en-US" baseline="0" dirty="0" smtClean="0"/>
              <a:t> </a:t>
            </a:r>
            <a:r>
              <a:rPr lang="en-US" dirty="0" smtClean="0"/>
              <a:t>study end, and increased time to a combined secondary endpoint of CHF–all-cause death.</a:t>
            </a:r>
          </a:p>
          <a:p>
            <a:r>
              <a:rPr lang="en-US" dirty="0" smtClean="0"/>
              <a:t>Improvement in the primary endpoint, CHF-free survival, was not signiﬁcant. </a:t>
            </a:r>
          </a:p>
          <a:p>
            <a:r>
              <a:rPr lang="en-US" dirty="0" smtClean="0"/>
              <a:t>Results suggest that enalapril modestly delays the onset of CHF in dogs with moderate to severe MR.</a:t>
            </a:r>
          </a:p>
          <a:p>
            <a:r>
              <a:rPr lang="en-US" dirty="0" smtClean="0"/>
              <a:t>(J Am Vet Med </a:t>
            </a:r>
            <a:r>
              <a:rPr lang="en-US" dirty="0" err="1" smtClean="0"/>
              <a:t>Assoc</a:t>
            </a:r>
            <a:r>
              <a:rPr lang="en-US" dirty="0" smtClean="0"/>
              <a:t> 2007;231:1061–1069)</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7B3882E-FAD0-4299-829E-E883D8D50123}" type="slidenum">
              <a:rPr lang="en-US" smtClean="0"/>
              <a:t>19</a:t>
            </a:fld>
            <a:endParaRPr lang="en-US"/>
          </a:p>
        </p:txBody>
      </p:sp>
    </p:spTree>
    <p:extLst>
      <p:ext uri="{BB962C8B-B14F-4D97-AF65-F5344CB8AC3E}">
        <p14:creationId xmlns:p14="http://schemas.microsoft.com/office/powerpoint/2010/main" val="1602893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1B458E-B690-4889-BE10-6108F76EC682}" type="datetimeFigureOut">
              <a:rPr lang="en-US" smtClean="0"/>
              <a:t>10/6/2015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E5A26-FC5B-497D-B48A-C1A9D13DD230}" type="slidenum">
              <a:rPr lang="en-US" smtClean="0"/>
              <a:t>‹#›</a:t>
            </a:fld>
            <a:endParaRPr lang="en-US"/>
          </a:p>
        </p:txBody>
      </p:sp>
    </p:spTree>
    <p:extLst>
      <p:ext uri="{BB962C8B-B14F-4D97-AF65-F5344CB8AC3E}">
        <p14:creationId xmlns:p14="http://schemas.microsoft.com/office/powerpoint/2010/main" val="202516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B458E-B690-4889-BE10-6108F76EC682}" type="datetimeFigureOut">
              <a:rPr lang="en-US" smtClean="0"/>
              <a:t>10/6/2015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E5A26-FC5B-497D-B48A-C1A9D13DD230}" type="slidenum">
              <a:rPr lang="en-US" smtClean="0"/>
              <a:t>‹#›</a:t>
            </a:fld>
            <a:endParaRPr lang="en-US"/>
          </a:p>
        </p:txBody>
      </p:sp>
    </p:spTree>
    <p:extLst>
      <p:ext uri="{BB962C8B-B14F-4D97-AF65-F5344CB8AC3E}">
        <p14:creationId xmlns:p14="http://schemas.microsoft.com/office/powerpoint/2010/main" val="241227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020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lide-white.png"/>
          <p:cNvPicPr>
            <a:picLocks noChangeAspect="1"/>
          </p:cNvPicPr>
          <p:nvPr/>
        </p:nvPicPr>
        <p:blipFill>
          <a:blip r:embed="rId2">
            <a:alphaModFix amt="18000"/>
            <a:extLst>
              <a:ext uri="{28A0092B-C50C-407E-A947-70E740481C1C}">
                <a14:useLocalDpi xmlns:a14="http://schemas.microsoft.com/office/drawing/2010/main" val="0"/>
              </a:ext>
            </a:extLst>
          </a:blip>
          <a:stretch>
            <a:fillRect/>
          </a:stretch>
        </p:blipFill>
        <p:spPr>
          <a:xfrm>
            <a:off x="0" y="12192"/>
            <a:ext cx="9144000" cy="2273808"/>
          </a:xfrm>
          <a:prstGeom prst="rect">
            <a:avLst/>
          </a:prstGeom>
        </p:spPr>
      </p:pic>
      <p:sp>
        <p:nvSpPr>
          <p:cNvPr id="2" name="Title 1"/>
          <p:cNvSpPr>
            <a:spLocks noGrp="1"/>
          </p:cNvSpPr>
          <p:nvPr>
            <p:ph type="title"/>
          </p:nvPr>
        </p:nvSpPr>
        <p:spPr/>
        <p:txBody>
          <a:bodyPr/>
          <a:lstStyle>
            <a:lvl1pPr>
              <a:defRPr>
                <a:solidFill>
                  <a:schemeClr val="accent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81B458E-B690-4889-BE10-6108F76EC682}" type="datetimeFigureOut">
              <a:rPr lang="en-US" smtClean="0"/>
              <a:t>10/6/2015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53E5A26-FC5B-497D-B48A-C1A9D13DD230}" type="slidenum">
              <a:rPr lang="en-US" smtClean="0"/>
              <a:t>‹#›</a:t>
            </a:fld>
            <a:endParaRPr lang="en-US"/>
          </a:p>
        </p:txBody>
      </p:sp>
      <p:pic>
        <p:nvPicPr>
          <p:cNvPr id="11" name="Picture 10" descr="CVCA-logo-web-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812" y="255164"/>
            <a:ext cx="1696660" cy="676656"/>
          </a:xfrm>
          <a:prstGeom prst="rect">
            <a:avLst/>
          </a:prstGeom>
        </p:spPr>
      </p:pic>
    </p:spTree>
    <p:extLst>
      <p:ext uri="{BB962C8B-B14F-4D97-AF65-F5344CB8AC3E}">
        <p14:creationId xmlns:p14="http://schemas.microsoft.com/office/powerpoint/2010/main" val="652602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1B458E-B690-4889-BE10-6108F76EC682}" type="datetimeFigureOut">
              <a:rPr lang="en-US" smtClean="0"/>
              <a:t>10/6/2015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E5A26-FC5B-497D-B48A-C1A9D13DD230}" type="slidenum">
              <a:rPr lang="en-US" smtClean="0"/>
              <a:t>‹#›</a:t>
            </a:fld>
            <a:endParaRPr lang="en-US"/>
          </a:p>
        </p:txBody>
      </p:sp>
    </p:spTree>
    <p:extLst>
      <p:ext uri="{BB962C8B-B14F-4D97-AF65-F5344CB8AC3E}">
        <p14:creationId xmlns:p14="http://schemas.microsoft.com/office/powerpoint/2010/main" val="239624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26125"/>
            <a:ext cx="8229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069125"/>
            <a:ext cx="4038600" cy="40854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69125"/>
            <a:ext cx="4038600" cy="40854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1B458E-B690-4889-BE10-6108F76EC682}" type="datetimeFigureOut">
              <a:rPr lang="en-US" smtClean="0"/>
              <a:t>10/6/2015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E5A26-FC5B-497D-B48A-C1A9D13DD230}" type="slidenum">
              <a:rPr lang="en-US" smtClean="0"/>
              <a:t>‹#›</a:t>
            </a:fld>
            <a:endParaRPr lang="en-US"/>
          </a:p>
        </p:txBody>
      </p:sp>
    </p:spTree>
    <p:extLst>
      <p:ext uri="{BB962C8B-B14F-4D97-AF65-F5344CB8AC3E}">
        <p14:creationId xmlns:p14="http://schemas.microsoft.com/office/powerpoint/2010/main" val="4136437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1B458E-B690-4889-BE10-6108F76EC682}" type="datetimeFigureOut">
              <a:rPr lang="en-US" smtClean="0"/>
              <a:t>10/6/2015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3E5A26-FC5B-497D-B48A-C1A9D13DD230}" type="slidenum">
              <a:rPr lang="en-US" smtClean="0"/>
              <a:t>‹#›</a:t>
            </a:fld>
            <a:endParaRPr lang="en-US"/>
          </a:p>
        </p:txBody>
      </p:sp>
    </p:spTree>
    <p:extLst>
      <p:ext uri="{BB962C8B-B14F-4D97-AF65-F5344CB8AC3E}">
        <p14:creationId xmlns:p14="http://schemas.microsoft.com/office/powerpoint/2010/main" val="1033753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458E-B690-4889-BE10-6108F76EC682}" type="datetimeFigureOut">
              <a:rPr lang="en-US" smtClean="0"/>
              <a:t>10/6/2015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3E5A26-FC5B-497D-B48A-C1A9D13DD230}" type="slidenum">
              <a:rPr lang="en-US" smtClean="0"/>
              <a:t>‹#›</a:t>
            </a:fld>
            <a:endParaRPr lang="en-US"/>
          </a:p>
        </p:txBody>
      </p:sp>
    </p:spTree>
    <p:extLst>
      <p:ext uri="{BB962C8B-B14F-4D97-AF65-F5344CB8AC3E}">
        <p14:creationId xmlns:p14="http://schemas.microsoft.com/office/powerpoint/2010/main" val="2634425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76923"/>
            <a:ext cx="5486400" cy="37506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B458E-B690-4889-BE10-6108F76EC682}" type="datetimeFigureOut">
              <a:rPr lang="en-US" smtClean="0"/>
              <a:t>10/6/2015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E5A26-FC5B-497D-B48A-C1A9D13DD230}" type="slidenum">
              <a:rPr lang="en-US" smtClean="0"/>
              <a:t>‹#›</a:t>
            </a:fld>
            <a:endParaRPr lang="en-US"/>
          </a:p>
        </p:txBody>
      </p:sp>
    </p:spTree>
    <p:extLst>
      <p:ext uri="{BB962C8B-B14F-4D97-AF65-F5344CB8AC3E}">
        <p14:creationId xmlns:p14="http://schemas.microsoft.com/office/powerpoint/2010/main" val="371716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420632"/>
            <a:ext cx="9144000" cy="437367"/>
          </a:xfrm>
          <a:prstGeom prst="rect">
            <a:avLst/>
          </a:prstGeom>
          <a:solidFill>
            <a:srgbClr val="2020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lid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2293624"/>
          </a:xfrm>
          <a:prstGeom prst="rect">
            <a:avLst/>
          </a:prstGeom>
        </p:spPr>
      </p:pic>
      <p:sp>
        <p:nvSpPr>
          <p:cNvPr id="2" name="Title Placeholder 1"/>
          <p:cNvSpPr>
            <a:spLocks noGrp="1"/>
          </p:cNvSpPr>
          <p:nvPr>
            <p:ph type="title"/>
          </p:nvPr>
        </p:nvSpPr>
        <p:spPr>
          <a:xfrm>
            <a:off x="457200" y="92982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57063"/>
            <a:ext cx="8229600" cy="3969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36279"/>
            <a:ext cx="2133600" cy="365125"/>
          </a:xfrm>
          <a:prstGeom prst="rect">
            <a:avLst/>
          </a:prstGeom>
        </p:spPr>
        <p:txBody>
          <a:bodyPr vert="horz" lIns="91440" tIns="45720" rIns="91440" bIns="45720" rtlCol="0" anchor="ctr"/>
          <a:lstStyle>
            <a:lvl1pPr algn="l">
              <a:defRPr sz="900" b="0" i="0">
                <a:solidFill>
                  <a:schemeClr val="tx1">
                    <a:tint val="75000"/>
                  </a:schemeClr>
                </a:solidFill>
                <a:latin typeface="TradeGothic Bold"/>
                <a:cs typeface="TradeGothic Bold"/>
              </a:defRPr>
            </a:lvl1pPr>
          </a:lstStyle>
          <a:p>
            <a:fld id="{C81B458E-B690-4889-BE10-6108F76EC682}" type="datetimeFigureOut">
              <a:rPr lang="en-US" smtClean="0"/>
              <a:t>10/6/2015</a:t>
            </a:fld>
            <a:endParaRPr lang="en-US"/>
          </a:p>
        </p:txBody>
      </p:sp>
      <p:sp>
        <p:nvSpPr>
          <p:cNvPr id="5" name="Footer Placeholder 4"/>
          <p:cNvSpPr>
            <a:spLocks noGrp="1"/>
          </p:cNvSpPr>
          <p:nvPr>
            <p:ph type="ftr" sz="quarter" idx="3"/>
          </p:nvPr>
        </p:nvSpPr>
        <p:spPr>
          <a:xfrm>
            <a:off x="2715847" y="6436279"/>
            <a:ext cx="3673230" cy="365125"/>
          </a:xfrm>
          <a:prstGeom prst="rect">
            <a:avLst/>
          </a:prstGeom>
        </p:spPr>
        <p:txBody>
          <a:bodyPr vert="horz" lIns="91440" tIns="45720" rIns="91440" bIns="45720" rtlCol="0" anchor="ctr"/>
          <a:lstStyle>
            <a:lvl1pPr algn="ctr">
              <a:defRPr sz="900" b="0" i="0">
                <a:solidFill>
                  <a:schemeClr val="bg2"/>
                </a:solidFill>
                <a:latin typeface="TradeGothic Bold"/>
                <a:cs typeface="TradeGothic Bold"/>
              </a:defRPr>
            </a:lvl1pPr>
          </a:lstStyle>
          <a:p>
            <a:endParaRPr lang="en-US"/>
          </a:p>
        </p:txBody>
      </p:sp>
      <p:sp>
        <p:nvSpPr>
          <p:cNvPr id="6" name="Slide Number Placeholder 5"/>
          <p:cNvSpPr>
            <a:spLocks noGrp="1"/>
          </p:cNvSpPr>
          <p:nvPr>
            <p:ph type="sldNum" sz="quarter" idx="4"/>
          </p:nvPr>
        </p:nvSpPr>
        <p:spPr>
          <a:xfrm>
            <a:off x="6553200" y="6436279"/>
            <a:ext cx="2133600" cy="365125"/>
          </a:xfrm>
          <a:prstGeom prst="rect">
            <a:avLst/>
          </a:prstGeom>
        </p:spPr>
        <p:txBody>
          <a:bodyPr vert="horz" lIns="91440" tIns="45720" rIns="91440" bIns="45720" rtlCol="0" anchor="ctr"/>
          <a:lstStyle>
            <a:lvl1pPr algn="r">
              <a:defRPr sz="900" b="0" i="0">
                <a:solidFill>
                  <a:schemeClr val="tx1">
                    <a:tint val="75000"/>
                  </a:schemeClr>
                </a:solidFill>
                <a:latin typeface="TradeGothic Bold"/>
                <a:cs typeface="TradeGothic Bold"/>
              </a:defRPr>
            </a:lvl1pPr>
          </a:lstStyle>
          <a:p>
            <a:fld id="{053E5A26-FC5B-497D-B48A-C1A9D13DD230}" type="slidenum">
              <a:rPr lang="en-US" smtClean="0"/>
              <a:t>‹#›</a:t>
            </a:fld>
            <a:endParaRPr lang="en-US"/>
          </a:p>
        </p:txBody>
      </p:sp>
      <p:pic>
        <p:nvPicPr>
          <p:cNvPr id="7" name="Picture 6" descr="CVCA-logo-we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0827" y="255164"/>
            <a:ext cx="1691645" cy="674656"/>
          </a:xfrm>
          <a:prstGeom prst="rect">
            <a:avLst/>
          </a:prstGeom>
        </p:spPr>
      </p:pic>
    </p:spTree>
    <p:extLst>
      <p:ext uri="{BB962C8B-B14F-4D97-AF65-F5344CB8AC3E}">
        <p14:creationId xmlns:p14="http://schemas.microsoft.com/office/powerpoint/2010/main" val="1246504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latinLnBrk="0" hangingPunct="1">
        <a:spcBef>
          <a:spcPct val="0"/>
        </a:spcBef>
        <a:buNone/>
        <a:defRPr sz="4400" b="0" i="0" kern="1200">
          <a:solidFill>
            <a:srgbClr val="1E1C47"/>
          </a:solidFill>
          <a:latin typeface="TradeGothic Light"/>
          <a:ea typeface="+mj-ea"/>
          <a:cs typeface="TradeGothic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radeGothic Light"/>
          <a:ea typeface="+mn-ea"/>
          <a:cs typeface="TradeGothic Light"/>
        </a:defRPr>
      </a:lvl1pPr>
      <a:lvl2pPr marL="742950" indent="-285750" algn="l" defTabSz="457200" rtl="0" eaLnBrk="1" latinLnBrk="0" hangingPunct="1">
        <a:spcBef>
          <a:spcPct val="20000"/>
        </a:spcBef>
        <a:buFont typeface="Arial"/>
        <a:buChar char="–"/>
        <a:defRPr sz="2800" kern="1200">
          <a:solidFill>
            <a:schemeClr val="tx1"/>
          </a:solidFill>
          <a:latin typeface="TradeGothic Light"/>
          <a:ea typeface="+mn-ea"/>
          <a:cs typeface="TradeGothic Light"/>
        </a:defRPr>
      </a:lvl2pPr>
      <a:lvl3pPr marL="1143000" indent="-228600" algn="l" defTabSz="457200" rtl="0" eaLnBrk="1" latinLnBrk="0" hangingPunct="1">
        <a:spcBef>
          <a:spcPct val="20000"/>
        </a:spcBef>
        <a:buFont typeface="Arial"/>
        <a:buChar char="•"/>
        <a:defRPr sz="2400" kern="1200">
          <a:solidFill>
            <a:schemeClr val="tx1"/>
          </a:solidFill>
          <a:latin typeface="TradeGothic Light"/>
          <a:ea typeface="+mn-ea"/>
          <a:cs typeface="TradeGothic Light"/>
        </a:defRPr>
      </a:lvl3pPr>
      <a:lvl4pPr marL="1600200" indent="-228600" algn="l" defTabSz="457200" rtl="0" eaLnBrk="1" latinLnBrk="0" hangingPunct="1">
        <a:spcBef>
          <a:spcPct val="20000"/>
        </a:spcBef>
        <a:buFont typeface="Arial"/>
        <a:buChar char="–"/>
        <a:defRPr sz="2000" kern="1200">
          <a:solidFill>
            <a:schemeClr val="tx1"/>
          </a:solidFill>
          <a:latin typeface="TradeGothic Light"/>
          <a:ea typeface="+mn-ea"/>
          <a:cs typeface="TradeGothic Light"/>
        </a:defRPr>
      </a:lvl4pPr>
      <a:lvl5pPr marL="2057400" indent="-228600" algn="l" defTabSz="457200" rtl="0" eaLnBrk="1" latinLnBrk="0" hangingPunct="1">
        <a:spcBef>
          <a:spcPct val="20000"/>
        </a:spcBef>
        <a:buFont typeface="Arial"/>
        <a:buChar char="»"/>
        <a:defRPr sz="2000" kern="1200">
          <a:solidFill>
            <a:schemeClr val="tx1"/>
          </a:solidFill>
          <a:latin typeface="TradeGothic Light"/>
          <a:ea typeface="+mn-ea"/>
          <a:cs typeface="TradeGothic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images.google.com/imgres?imgurl=http://www.blogwaybaby.com/uploaded_images/shakespeare-757200.jpg&amp;imgrefurl=http://www.blogwaybaby.com/archives/2007_04_01_archive.shtml&amp;h=671&amp;w=497&amp;sz=58&amp;hl=en&amp;start=9&amp;tbnid=9mU_MWL1CwajpM:&amp;tbnh=138&amp;tbnw=102&amp;prev=/images?q=shakespeare&amp;gbv=2&amp;svnum=10&amp;hl=e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ncbi.nlm.nih.gov/sites/entrez?Db=pubmed&amp;Cmd=Search&amp;Term=%22Aeppli%20DM%22%5bAuthor%5d&amp;itool=EntrezSystem2.PEntrez.Pubmed.Pubmed_ResultsPanel.Pubmed_RVAbstractPlus" TargetMode="External"/><Relationship Id="rId13" Type="http://schemas.openxmlformats.org/officeDocument/2006/relationships/hyperlink" Target="http://www.ncbi.nlm.nih.gov/sites/entrez?Db=pubmed&amp;Cmd=Search&amp;Term=%22Russo%20MG%22%5bAuthor%5d&amp;itool=EntrezSystem2.PEntrez.Pubmed.Pubmed_ResultsPanel.Pubmed_RVAbstractPlus" TargetMode="External"/><Relationship Id="rId3" Type="http://schemas.openxmlformats.org/officeDocument/2006/relationships/hyperlink" Target="http://www.ncbi.nlm.nih.gov/sites/entrez?Db=pubmed&amp;Cmd=Search&amp;Term=%22Kelbaek%20H%22%5bAuthor%5d&amp;itool=EntrezSystem2.PEntrez.Pubmed.Pubmed_ResultsPanel.Pubmed_RVAbstractPlus" TargetMode="External"/><Relationship Id="rId7" Type="http://schemas.openxmlformats.org/officeDocument/2006/relationships/hyperlink" Target="http://www.ncbi.nlm.nih.gov/sites/entrez?Db=pubmed&amp;Cmd=Search&amp;Term=%22Harris%20KM%22%5bAuthor%5d&amp;itool=EntrezSystem2.PEntrez.Pubmed.Pubmed_ResultsPanel.Pubmed_RVAbstractPlus" TargetMode="External"/><Relationship Id="rId12" Type="http://schemas.openxmlformats.org/officeDocument/2006/relationships/hyperlink" Target="http://www.ncbi.nlm.nih.gov/sites/entrez?Db=pubmed&amp;Cmd=Search&amp;Term=%22Pacileo%20G%22%5bAuthor%5d&amp;itool=EntrezSystem2.PEntrez.Pubmed.Pubmed_ResultsPanel.Pubmed_RVAbstractPlus" TargetMode="External"/><Relationship Id="rId2" Type="http://schemas.openxmlformats.org/officeDocument/2006/relationships/hyperlink" Target="http://www.ncbi.nlm.nih.gov/sites/entrez?Db=pubmed&amp;Cmd=Search&amp;Term=%22H%C3%B8st%20U%22%5bAuthor%5d&amp;itool=EntrezSystem2.PEntrez.Pubmed.Pubmed_ResultsPanel.Pubmed_RVAbstractPlus" TargetMode="External"/><Relationship Id="rId1" Type="http://schemas.openxmlformats.org/officeDocument/2006/relationships/slideLayout" Target="../slideLayouts/slideLayout2.xml"/><Relationship Id="rId6" Type="http://schemas.openxmlformats.org/officeDocument/2006/relationships/hyperlink" Target="http://www.ncbi.nlm.nih.gov/sites/entrez?Db=pubmed&amp;Cmd=Search&amp;Term=%22Aldershvile%20J%22%5bAuthor%5d&amp;itool=EntrezSystem2.PEntrez.Pubmed.Pubmed_ResultsPanel.Pubmed_RVAbstractPlus" TargetMode="External"/><Relationship Id="rId11" Type="http://schemas.openxmlformats.org/officeDocument/2006/relationships/hyperlink" Target="http://www.ncbi.nlm.nih.gov/sites/entrez?Db=pubmed&amp;Cmd=Search&amp;Term=%22Pisacane%20C%22%5bAuthor%5d&amp;itool=EntrezSystem2.PEntrez.Pubmed.Pubmed_ResultsPanel.Pubmed_RVAbstractPlus" TargetMode="External"/><Relationship Id="rId5" Type="http://schemas.openxmlformats.org/officeDocument/2006/relationships/hyperlink" Target="http://www.ncbi.nlm.nih.gov/sites/entrez?Db=pubmed&amp;Cmd=Search&amp;Term=%22Skagen%20K%22%5bAuthor%5d&amp;itool=EntrezSystem2.PEntrez.Pubmed.Pubmed_ResultsPanel.Pubmed_RVAbstractPlus" TargetMode="External"/><Relationship Id="rId10" Type="http://schemas.openxmlformats.org/officeDocument/2006/relationships/hyperlink" Target="http://www.ncbi.nlm.nih.gov/sites/entrez?Db=pubmed&amp;Cmd=Search&amp;Term=%22Calabr%C3%B2%20R%22%5bAuthor%5d&amp;itool=EntrezSystem2.PEntrez.Pubmed.Pubmed_ResultsPanel.Pubmed_RVAbstractPlus" TargetMode="External"/><Relationship Id="rId4" Type="http://schemas.openxmlformats.org/officeDocument/2006/relationships/hyperlink" Target="http://www.ncbi.nlm.nih.gov/sites/entrez?Db=pubmed&amp;Cmd=Search&amp;Term=%22Hildebrandt%20P%22%5bAuthor%5d&amp;itool=EntrezSystem2.PEntrez.Pubmed.Pubmed_ResultsPanel.Pubmed_RVAbstractPlus" TargetMode="External"/><Relationship Id="rId9" Type="http://schemas.openxmlformats.org/officeDocument/2006/relationships/hyperlink" Target="http://www.ncbi.nlm.nih.gov/sites/entrez?Db=pubmed&amp;Cmd=Search&amp;Term=%22Carey%20CF%22%5bAuthor%5d&amp;itool=EntrezSystem2.PEntrez.Pubmed.Pubmed_ResultsPanel.Pubmed_RVAbstractPlu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mages.google.com/imgres?imgurl=http://drunderberg.com/db5/00419/drunderberg.com/_uimages/coreg.bmp&amp;imgrefurl=http://drunderberg.com/_wsn/page4.html&amp;h=67&amp;w=203&amp;sz=15&amp;hl=en&amp;start=5&amp;tbnid=dp0u9-22ifU_KM:&amp;tbnh=35&amp;tbnw=105&amp;prev=/images?q=coreg&amp;gbv=2&amp;svnum=10&amp;hl=en&amp;sa=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pets.webmd.com/dogs/dog-sore-throat-and-tonsillitis" TargetMode="External"/><Relationship Id="rId2" Type="http://schemas.openxmlformats.org/officeDocument/2006/relationships/hyperlink" Target="http://pets.webmd.com/dogs/heart-rate-irregular-heartbeat-dogs" TargetMode="External"/><Relationship Id="rId1" Type="http://schemas.openxmlformats.org/officeDocument/2006/relationships/slideLayout" Target="../slideLayouts/slideLayout2.xml"/><Relationship Id="rId5" Type="http://schemas.openxmlformats.org/officeDocument/2006/relationships/hyperlink" Target="http://krilloil.mercola.com/krill-oil.html" TargetMode="External"/><Relationship Id="rId4" Type="http://schemas.openxmlformats.org/officeDocument/2006/relationships/hyperlink" Target="http://products.mercola.com/coq10-ubiquino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altLang="en-US" sz="4000" b="1" dirty="0" smtClean="0">
                <a:ea typeface="ＭＳ Ｐゴシック" pitchFamily="34" charset="-128"/>
              </a:rPr>
              <a:t>Management of Mitral Valve Disease:</a:t>
            </a:r>
            <a:r>
              <a:rPr lang="en-US" altLang="en-US" sz="4000" b="1" dirty="0">
                <a:ea typeface="ＭＳ Ｐゴシック" pitchFamily="34" charset="-128"/>
              </a:rPr>
              <a:t/>
            </a:r>
            <a:br>
              <a:rPr lang="en-US" altLang="en-US" sz="4000" b="1" dirty="0">
                <a:ea typeface="ＭＳ Ｐゴシック" pitchFamily="34" charset="-128"/>
              </a:rPr>
            </a:br>
            <a:r>
              <a:rPr lang="en-US" altLang="en-US" sz="4000" b="1" dirty="0">
                <a:ea typeface="ＭＳ Ｐゴシック" pitchFamily="34" charset="-128"/>
              </a:rPr>
              <a:t>To Treat or Not to </a:t>
            </a:r>
            <a:r>
              <a:rPr lang="en-US" altLang="en-US" sz="4000" b="1" dirty="0" smtClean="0">
                <a:ea typeface="ＭＳ Ｐゴシック" pitchFamily="34" charset="-128"/>
              </a:rPr>
              <a:t>Treat, That </a:t>
            </a:r>
            <a:r>
              <a:rPr lang="en-US" altLang="en-US" sz="4000" b="1" dirty="0">
                <a:ea typeface="ＭＳ Ｐゴシック" pitchFamily="34" charset="-128"/>
              </a:rPr>
              <a:t>is The Question</a:t>
            </a:r>
            <a:endParaRPr lang="en-US" sz="4000" dirty="0"/>
          </a:p>
        </p:txBody>
      </p:sp>
      <p:sp>
        <p:nvSpPr>
          <p:cNvPr id="3" name="Subtitle 2"/>
          <p:cNvSpPr>
            <a:spLocks noGrp="1"/>
          </p:cNvSpPr>
          <p:nvPr>
            <p:ph type="subTitle" idx="1"/>
          </p:nvPr>
        </p:nvSpPr>
        <p:spPr>
          <a:xfrm>
            <a:off x="914400" y="4419600"/>
            <a:ext cx="7086600" cy="1752600"/>
          </a:xfrm>
        </p:spPr>
        <p:txBody>
          <a:bodyPr/>
          <a:lstStyle/>
          <a:p>
            <a:r>
              <a:rPr lang="en-US" dirty="0" smtClean="0"/>
              <a:t>**NAME**, DVM, DACVIM-Cardiology</a:t>
            </a:r>
          </a:p>
          <a:p>
            <a:endParaRPr lang="en-US" sz="1200" dirty="0" smtClean="0"/>
          </a:p>
          <a:p>
            <a:r>
              <a:rPr lang="en-US" dirty="0" smtClean="0"/>
              <a:t>**DATE**</a:t>
            </a:r>
          </a:p>
        </p:txBody>
      </p:sp>
    </p:spTree>
    <p:extLst>
      <p:ext uri="{BB962C8B-B14F-4D97-AF65-F5344CB8AC3E}">
        <p14:creationId xmlns:p14="http://schemas.microsoft.com/office/powerpoint/2010/main" val="1278863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2452"/>
            <a:ext cx="8962442" cy="653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81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Management</a:t>
            </a:r>
            <a:endParaRPr lang="en-US" dirty="0"/>
          </a:p>
        </p:txBody>
      </p:sp>
      <p:sp>
        <p:nvSpPr>
          <p:cNvPr id="3" name="Content Placeholder 2"/>
          <p:cNvSpPr>
            <a:spLocks noGrp="1"/>
          </p:cNvSpPr>
          <p:nvPr>
            <p:ph idx="1"/>
          </p:nvPr>
        </p:nvSpPr>
        <p:spPr>
          <a:xfrm>
            <a:off x="152400" y="2133601"/>
            <a:ext cx="8763000" cy="4343399"/>
          </a:xfrm>
        </p:spPr>
        <p:txBody>
          <a:bodyPr>
            <a:noAutofit/>
          </a:bodyPr>
          <a:lstStyle/>
          <a:p>
            <a:pPr>
              <a:lnSpc>
                <a:spcPct val="80000"/>
              </a:lnSpc>
            </a:pPr>
            <a:r>
              <a:rPr lang="en-US" altLang="en-US" sz="1400" dirty="0">
                <a:ea typeface="ＭＳ Ｐゴシック" pitchFamily="34" charset="-128"/>
              </a:rPr>
              <a:t>Freeman LM, Rush JE, </a:t>
            </a:r>
            <a:r>
              <a:rPr lang="en-US" altLang="en-US" sz="1400" dirty="0" err="1">
                <a:ea typeface="ＭＳ Ｐゴシック" pitchFamily="34" charset="-128"/>
              </a:rPr>
              <a:t>Cahalane</a:t>
            </a:r>
            <a:r>
              <a:rPr lang="en-US" altLang="en-US" sz="1400" dirty="0">
                <a:ea typeface="ＭＳ Ｐゴシック" pitchFamily="34" charset="-128"/>
              </a:rPr>
              <a:t> AK, et al. Dietary patterns of dogs with cardiac disease. J Am Vet Med </a:t>
            </a:r>
            <a:r>
              <a:rPr lang="en-US" altLang="en-US" sz="1400" dirty="0" err="1">
                <a:ea typeface="ＭＳ Ｐゴシック" pitchFamily="34" charset="-128"/>
              </a:rPr>
              <a:t>Assoc</a:t>
            </a:r>
            <a:r>
              <a:rPr lang="en-US" altLang="en-US" sz="1400" dirty="0">
                <a:ea typeface="ＭＳ Ｐゴシック" pitchFamily="34" charset="-128"/>
              </a:rPr>
              <a:t> 2003;223(9):1301-5. Willis R, Dukes-McEwan J, </a:t>
            </a:r>
            <a:r>
              <a:rPr lang="en-US" altLang="en-US" sz="1400" dirty="0" err="1">
                <a:ea typeface="ＭＳ Ｐゴシック" pitchFamily="34" charset="-128"/>
              </a:rPr>
              <a:t>Biourge</a:t>
            </a:r>
            <a:r>
              <a:rPr lang="en-US" altLang="en-US" sz="1400" dirty="0">
                <a:ea typeface="ＭＳ Ｐゴシック" pitchFamily="34" charset="-128"/>
              </a:rPr>
              <a:t> V, et al. The Role of Taurine in Dilated Cardiomyopathy in Newfoundland Dogs J Vet Intern Med 2003;17(3):438.</a:t>
            </a:r>
          </a:p>
          <a:p>
            <a:pPr>
              <a:lnSpc>
                <a:spcPct val="80000"/>
              </a:lnSpc>
            </a:pPr>
            <a:r>
              <a:rPr lang="en-US" altLang="en-US" sz="1400" dirty="0">
                <a:ea typeface="ＭＳ Ｐゴシック" pitchFamily="34" charset="-128"/>
              </a:rPr>
              <a:t>Freeman LM, Rush JE, </a:t>
            </a:r>
            <a:r>
              <a:rPr lang="en-US" altLang="en-US" sz="1400" dirty="0" err="1">
                <a:ea typeface="ＭＳ Ｐゴシック" pitchFamily="34" charset="-128"/>
              </a:rPr>
              <a:t>Cahalane</a:t>
            </a:r>
            <a:r>
              <a:rPr lang="en-US" altLang="en-US" sz="1400" dirty="0">
                <a:ea typeface="ＭＳ Ｐゴシック" pitchFamily="34" charset="-128"/>
              </a:rPr>
              <a:t> AK. Dietary patterns of dogs with cardiac disease. J </a:t>
            </a:r>
            <a:r>
              <a:rPr lang="en-US" altLang="en-US" sz="1400" dirty="0" err="1">
                <a:ea typeface="ＭＳ Ｐゴシック" pitchFamily="34" charset="-128"/>
              </a:rPr>
              <a:t>Nutr</a:t>
            </a:r>
            <a:r>
              <a:rPr lang="en-US" altLang="en-US" sz="1400" dirty="0">
                <a:ea typeface="ＭＳ Ｐゴシック" pitchFamily="34" charset="-128"/>
              </a:rPr>
              <a:t> 2002;132: 1632S-1633S.</a:t>
            </a:r>
          </a:p>
          <a:p>
            <a:pPr>
              <a:lnSpc>
                <a:spcPct val="80000"/>
              </a:lnSpc>
            </a:pPr>
            <a:r>
              <a:rPr lang="en-US" altLang="en-US" sz="1400" dirty="0">
                <a:ea typeface="ＭＳ Ｐゴシック" pitchFamily="34" charset="-128"/>
              </a:rPr>
              <a:t>Van </a:t>
            </a:r>
            <a:r>
              <a:rPr lang="en-US" altLang="en-US" sz="1400" dirty="0" err="1">
                <a:ea typeface="ＭＳ Ｐゴシック" pitchFamily="34" charset="-128"/>
              </a:rPr>
              <a:t>Pottelberge</a:t>
            </a:r>
            <a:r>
              <a:rPr lang="en-US" altLang="en-US" sz="1400" dirty="0">
                <a:ea typeface="ＭＳ Ｐゴシック" pitchFamily="34" charset="-128"/>
              </a:rPr>
              <a:t> D. Importance des </a:t>
            </a:r>
            <a:r>
              <a:rPr lang="en-US" altLang="en-US" sz="1400" dirty="0" err="1">
                <a:ea typeface="ＭＳ Ｐゴシック" pitchFamily="34" charset="-128"/>
              </a:rPr>
              <a:t>facteurs</a:t>
            </a:r>
            <a:r>
              <a:rPr lang="en-US" altLang="en-US" sz="1400" dirty="0">
                <a:ea typeface="ＭＳ Ｐゴシック" pitchFamily="34" charset="-128"/>
              </a:rPr>
              <a:t> </a:t>
            </a:r>
            <a:r>
              <a:rPr lang="en-US" altLang="en-US" sz="1400" dirty="0" err="1">
                <a:ea typeface="ＭＳ Ｐゴシック" pitchFamily="34" charset="-128"/>
              </a:rPr>
              <a:t>nutritionnels</a:t>
            </a:r>
            <a:r>
              <a:rPr lang="en-US" altLang="en-US" sz="1400" dirty="0">
                <a:ea typeface="ＭＳ Ｐゴシック" pitchFamily="34" charset="-128"/>
              </a:rPr>
              <a:t> </a:t>
            </a:r>
            <a:r>
              <a:rPr lang="en-US" altLang="en-US" sz="1400" dirty="0" err="1">
                <a:ea typeface="ＭＳ Ｐゴシック" pitchFamily="34" charset="-128"/>
              </a:rPr>
              <a:t>dans</a:t>
            </a:r>
            <a:r>
              <a:rPr lang="en-US" altLang="en-US" sz="1400" dirty="0">
                <a:ea typeface="ＭＳ Ｐゴシック" pitchFamily="34" charset="-128"/>
              </a:rPr>
              <a:t> la </a:t>
            </a:r>
            <a:r>
              <a:rPr lang="en-US" altLang="en-US" sz="1400" dirty="0" err="1">
                <a:ea typeface="ＭＳ Ｐゴシック" pitchFamily="34" charset="-128"/>
              </a:rPr>
              <a:t>cardiomyopathie</a:t>
            </a:r>
            <a:r>
              <a:rPr lang="en-US" altLang="en-US" sz="1400" dirty="0">
                <a:ea typeface="ＭＳ Ｐゴシック" pitchFamily="34" charset="-128"/>
              </a:rPr>
              <a:t> </a:t>
            </a:r>
            <a:r>
              <a:rPr lang="en-US" altLang="en-US" sz="1400" dirty="0" err="1">
                <a:ea typeface="ＭＳ Ｐゴシック" pitchFamily="34" charset="-128"/>
              </a:rPr>
              <a:t>dilatée</a:t>
            </a:r>
            <a:r>
              <a:rPr lang="en-US" altLang="en-US" sz="1400" dirty="0">
                <a:ea typeface="ＭＳ Ｐゴシック" pitchFamily="34" charset="-128"/>
              </a:rPr>
              <a:t> (CMD) chez les </a:t>
            </a:r>
            <a:r>
              <a:rPr lang="en-US" altLang="en-US" sz="1400" dirty="0" err="1">
                <a:ea typeface="ＭＳ Ｐゴシック" pitchFamily="34" charset="-128"/>
              </a:rPr>
              <a:t>chiens</a:t>
            </a:r>
            <a:r>
              <a:rPr lang="en-US" altLang="en-US" sz="1400" dirty="0">
                <a:ea typeface="ＭＳ Ｐゴシック" pitchFamily="34" charset="-128"/>
              </a:rPr>
              <a:t> de races </a:t>
            </a:r>
            <a:r>
              <a:rPr lang="en-US" altLang="en-US" sz="1400" dirty="0" err="1">
                <a:ea typeface="ＭＳ Ｐゴシック" pitchFamily="34" charset="-128"/>
              </a:rPr>
              <a:t>géantes</a:t>
            </a:r>
            <a:r>
              <a:rPr lang="en-US" altLang="en-US" sz="1400" dirty="0">
                <a:ea typeface="ＭＳ Ｐゴシック" pitchFamily="34" charset="-128"/>
              </a:rPr>
              <a:t>. </a:t>
            </a:r>
            <a:r>
              <a:rPr lang="en-US" altLang="en-US" sz="1400" dirty="0" err="1">
                <a:ea typeface="ＭＳ Ｐゴシック" pitchFamily="34" charset="-128"/>
              </a:rPr>
              <a:t>Compte</a:t>
            </a:r>
            <a:r>
              <a:rPr lang="en-US" altLang="en-US" sz="1400" dirty="0">
                <a:ea typeface="ＭＳ Ｐゴシック" pitchFamily="34" charset="-128"/>
              </a:rPr>
              <a:t> </a:t>
            </a:r>
            <a:r>
              <a:rPr lang="en-US" altLang="en-US" sz="1400" dirty="0" err="1">
                <a:ea typeface="ＭＳ Ｐゴシック" pitchFamily="34" charset="-128"/>
              </a:rPr>
              <a:t>Rendu</a:t>
            </a:r>
            <a:r>
              <a:rPr lang="en-US" altLang="en-US" sz="1400" dirty="0">
                <a:ea typeface="ＭＳ Ｐゴシック" pitchFamily="34" charset="-128"/>
              </a:rPr>
              <a:t> </a:t>
            </a:r>
            <a:r>
              <a:rPr lang="en-US" altLang="en-US" sz="1400" dirty="0" err="1">
                <a:ea typeface="ＭＳ Ｐゴシック" pitchFamily="34" charset="-128"/>
              </a:rPr>
              <a:t>Congrès</a:t>
            </a:r>
            <a:r>
              <a:rPr lang="en-US" altLang="en-US" sz="1400" dirty="0">
                <a:ea typeface="ＭＳ Ｐゴシック" pitchFamily="34" charset="-128"/>
              </a:rPr>
              <a:t> AFVAC-CNVSPA, 8-9 Nov 2002, Paris. (pas de résumé).</a:t>
            </a:r>
          </a:p>
          <a:p>
            <a:pPr>
              <a:lnSpc>
                <a:spcPct val="80000"/>
              </a:lnSpc>
            </a:pPr>
            <a:r>
              <a:rPr lang="en-US" altLang="en-US" sz="1400" dirty="0" err="1">
                <a:ea typeface="ＭＳ Ｐゴシック" pitchFamily="34" charset="-128"/>
              </a:rPr>
              <a:t>Tôrres</a:t>
            </a:r>
            <a:r>
              <a:rPr lang="en-US" altLang="en-US" sz="1400" dirty="0">
                <a:ea typeface="ＭＳ Ｐゴシック" pitchFamily="34" charset="-128"/>
              </a:rPr>
              <a:t> CL, </a:t>
            </a:r>
            <a:r>
              <a:rPr lang="en-US" altLang="en-US" sz="1400" dirty="0" err="1">
                <a:ea typeface="ＭＳ Ｐゴシック" pitchFamily="34" charset="-128"/>
              </a:rPr>
              <a:t>Fascetti</a:t>
            </a:r>
            <a:r>
              <a:rPr lang="en-US" altLang="en-US" sz="1400" dirty="0">
                <a:ea typeface="ＭＳ Ｐゴシック" pitchFamily="34" charset="-128"/>
              </a:rPr>
              <a:t> AJ, Rogers QR. A model for the development of taurine deficiency in dogs by the use of cholestyramine. Proc. Joint Nutrition Symposium, </a:t>
            </a:r>
            <a:r>
              <a:rPr lang="en-US" altLang="en-US" sz="1400" dirty="0" err="1">
                <a:ea typeface="ＭＳ Ｐゴシック" pitchFamily="34" charset="-128"/>
              </a:rPr>
              <a:t>Antwerpen</a:t>
            </a:r>
            <a:r>
              <a:rPr lang="en-US" altLang="en-US" sz="1400" dirty="0">
                <a:ea typeface="ＭＳ Ｐゴシック" pitchFamily="34" charset="-128"/>
              </a:rPr>
              <a:t> Belgium August 21-25, 2002, p71.</a:t>
            </a:r>
          </a:p>
          <a:p>
            <a:pPr>
              <a:lnSpc>
                <a:spcPct val="80000"/>
              </a:lnSpc>
            </a:pPr>
            <a:r>
              <a:rPr lang="en-US" altLang="en-US" sz="1400" dirty="0">
                <a:ea typeface="ＭＳ Ｐゴシック" pitchFamily="34" charset="-128"/>
              </a:rPr>
              <a:t>Willis R, </a:t>
            </a:r>
            <a:r>
              <a:rPr lang="en-US" altLang="en-US" sz="1400" dirty="0" err="1">
                <a:ea typeface="ＭＳ Ｐゴシック" pitchFamily="34" charset="-128"/>
              </a:rPr>
              <a:t>Desprez</a:t>
            </a:r>
            <a:r>
              <a:rPr lang="en-US" altLang="en-US" sz="1400" dirty="0">
                <a:ea typeface="ＭＳ Ｐゴシック" pitchFamily="34" charset="-128"/>
              </a:rPr>
              <a:t> G, Dukes-McEwan J, et al. Six months taurine or methionine supplementation in Newfoundland dogs suffering from low whole taurine. Proc. Joint Nutrition Symposium, </a:t>
            </a:r>
            <a:r>
              <a:rPr lang="en-US" altLang="en-US" sz="1400" dirty="0" err="1">
                <a:ea typeface="ＭＳ Ｐゴシック" pitchFamily="34" charset="-128"/>
              </a:rPr>
              <a:t>Antwerpen</a:t>
            </a:r>
            <a:r>
              <a:rPr lang="en-US" altLang="en-US" sz="1400" dirty="0">
                <a:ea typeface="ＭＳ Ｐゴシック" pitchFamily="34" charset="-128"/>
              </a:rPr>
              <a:t> Belgium August 21-25, 2002, p70.</a:t>
            </a:r>
          </a:p>
          <a:p>
            <a:pPr>
              <a:lnSpc>
                <a:spcPct val="80000"/>
              </a:lnSpc>
            </a:pPr>
            <a:r>
              <a:rPr lang="en-US" altLang="en-US" sz="1400" dirty="0" err="1">
                <a:ea typeface="ＭＳ Ｐゴシック" pitchFamily="34" charset="-128"/>
              </a:rPr>
              <a:t>Biourge</a:t>
            </a:r>
            <a:r>
              <a:rPr lang="en-US" altLang="en-US" sz="1400" dirty="0">
                <a:ea typeface="ＭＳ Ｐゴシック" pitchFamily="34" charset="-128"/>
              </a:rPr>
              <a:t> V, Dukes-McEwan J, </a:t>
            </a:r>
            <a:r>
              <a:rPr lang="en-US" altLang="en-US" sz="1400" dirty="0" err="1">
                <a:ea typeface="ＭＳ Ｐゴシック" pitchFamily="34" charset="-128"/>
              </a:rPr>
              <a:t>Desprez</a:t>
            </a:r>
            <a:r>
              <a:rPr lang="en-US" altLang="en-US" sz="1400" dirty="0">
                <a:ea typeface="ＭＳ Ｐゴシック" pitchFamily="34" charset="-128"/>
              </a:rPr>
              <a:t> G, et al. Association between low whole blood taurine and dilated cardiomyopathy (DCM) in Newfoundland dogs. </a:t>
            </a:r>
            <a:r>
              <a:rPr lang="en-US" altLang="en-US" sz="1400" dirty="0" err="1">
                <a:ea typeface="ＭＳ Ｐゴシック" pitchFamily="34" charset="-128"/>
              </a:rPr>
              <a:t>Proc</a:t>
            </a:r>
            <a:r>
              <a:rPr lang="en-US" altLang="en-US" sz="1400" dirty="0">
                <a:ea typeface="ＭＳ Ｐゴシック" pitchFamily="34" charset="-128"/>
              </a:rPr>
              <a:t> of 5th ESCVN Conference. </a:t>
            </a:r>
            <a:r>
              <a:rPr lang="en-US" altLang="en-US" sz="1400" dirty="0" err="1">
                <a:ea typeface="ＭＳ Ｐゴシック" pitchFamily="34" charset="-128"/>
              </a:rPr>
              <a:t>Sursee</a:t>
            </a:r>
            <a:r>
              <a:rPr lang="en-US" altLang="en-US" sz="1400" dirty="0">
                <a:ea typeface="ＭＳ Ｐゴシック" pitchFamily="34" charset="-128"/>
              </a:rPr>
              <a:t>, Switzerland. 2001, p60.</a:t>
            </a:r>
          </a:p>
          <a:p>
            <a:pPr>
              <a:lnSpc>
                <a:spcPct val="80000"/>
              </a:lnSpc>
            </a:pPr>
            <a:r>
              <a:rPr lang="en-US" altLang="en-US" sz="1400" dirty="0">
                <a:ea typeface="ＭＳ Ｐゴシック" pitchFamily="34" charset="-128"/>
              </a:rPr>
              <a:t>Dukes-McEwan J, </a:t>
            </a:r>
            <a:r>
              <a:rPr lang="en-US" altLang="en-US" sz="1400" dirty="0" err="1">
                <a:ea typeface="ＭＳ Ｐゴシック" pitchFamily="34" charset="-128"/>
              </a:rPr>
              <a:t>Biourge</a:t>
            </a:r>
            <a:r>
              <a:rPr lang="en-US" altLang="en-US" sz="1400" dirty="0">
                <a:ea typeface="ＭＳ Ｐゴシック" pitchFamily="34" charset="-128"/>
              </a:rPr>
              <a:t> V, </a:t>
            </a:r>
            <a:r>
              <a:rPr lang="en-US" altLang="en-US" sz="1400" dirty="0" err="1">
                <a:ea typeface="ＭＳ Ｐゴシック" pitchFamily="34" charset="-128"/>
              </a:rPr>
              <a:t>Ridyard</a:t>
            </a:r>
            <a:r>
              <a:rPr lang="en-US" altLang="en-US" sz="1400" dirty="0">
                <a:ea typeface="ＭＳ Ｐゴシック" pitchFamily="34" charset="-128"/>
              </a:rPr>
              <a:t> A, et al. Dilated cardiomyopathy (DCM) in Newfoundland dogs: Association with low whole blood taurine level. BSAVA Congress Scientific Proceedings, 2001, p500.</a:t>
            </a:r>
          </a:p>
          <a:p>
            <a:pPr>
              <a:lnSpc>
                <a:spcPct val="80000"/>
              </a:lnSpc>
            </a:pPr>
            <a:r>
              <a:rPr lang="en-US" altLang="en-US" sz="1400" dirty="0">
                <a:ea typeface="ＭＳ Ｐゴシック" pitchFamily="34" charset="-128"/>
              </a:rPr>
              <a:t>Freeman LM, Rush JE, Markwell PJ. Dietary patterns of dogs with cardiac disease. Proceedings of the WALTHAM International Symposium: 2001, p 21.</a:t>
            </a:r>
          </a:p>
          <a:p>
            <a:pPr>
              <a:lnSpc>
                <a:spcPct val="80000"/>
              </a:lnSpc>
            </a:pPr>
            <a:r>
              <a:rPr lang="en-US" altLang="en-US" sz="1400" dirty="0">
                <a:ea typeface="ＭＳ Ｐゴシック" pitchFamily="34" charset="-128"/>
              </a:rPr>
              <a:t>Rush JE, Freeman LM, Brown DJ, et al. Clinical, echocardiographic, </a:t>
            </a:r>
          </a:p>
        </p:txBody>
      </p:sp>
    </p:spTree>
    <p:extLst>
      <p:ext uri="{BB962C8B-B14F-4D97-AF65-F5344CB8AC3E}">
        <p14:creationId xmlns:p14="http://schemas.microsoft.com/office/powerpoint/2010/main" val="1137463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Management</a:t>
            </a:r>
            <a:endParaRPr lang="en-US" dirty="0"/>
          </a:p>
        </p:txBody>
      </p:sp>
      <p:sp>
        <p:nvSpPr>
          <p:cNvPr id="3" name="Content Placeholder 2"/>
          <p:cNvSpPr>
            <a:spLocks noGrp="1"/>
          </p:cNvSpPr>
          <p:nvPr>
            <p:ph idx="1"/>
          </p:nvPr>
        </p:nvSpPr>
        <p:spPr>
          <a:xfrm>
            <a:off x="457200" y="1974500"/>
            <a:ext cx="8229600" cy="3969100"/>
          </a:xfrm>
        </p:spPr>
        <p:txBody>
          <a:bodyPr>
            <a:normAutofit/>
          </a:bodyPr>
          <a:lstStyle/>
          <a:p>
            <a:pPr>
              <a:lnSpc>
                <a:spcPct val="80000"/>
              </a:lnSpc>
            </a:pPr>
            <a:r>
              <a:rPr lang="en-US" altLang="en-US" sz="2000" dirty="0">
                <a:ea typeface="ＭＳ Ｐゴシック" pitchFamily="34" charset="-128"/>
              </a:rPr>
              <a:t>Treatment of choice in people – surgical</a:t>
            </a:r>
          </a:p>
          <a:p>
            <a:pPr>
              <a:lnSpc>
                <a:spcPct val="80000"/>
              </a:lnSpc>
            </a:pPr>
            <a:r>
              <a:rPr lang="en-US" altLang="en-US" sz="2000" dirty="0">
                <a:ea typeface="ＭＳ Ｐゴシック" pitchFamily="34" charset="-128"/>
              </a:rPr>
              <a:t>Improved results when done earlier in the disease process</a:t>
            </a:r>
          </a:p>
          <a:p>
            <a:pPr>
              <a:lnSpc>
                <a:spcPct val="80000"/>
              </a:lnSpc>
            </a:pPr>
            <a:r>
              <a:rPr lang="en-US" altLang="en-US" sz="2000" dirty="0">
                <a:ea typeface="ＭＳ Ｐゴシック" pitchFamily="34" charset="-128"/>
              </a:rPr>
              <a:t>Usually recommended when moderate to severe mitral valve regurgitation</a:t>
            </a:r>
          </a:p>
          <a:p>
            <a:pPr>
              <a:lnSpc>
                <a:spcPct val="80000"/>
              </a:lnSpc>
            </a:pPr>
            <a:r>
              <a:rPr lang="en-US" altLang="en-US" sz="2000" dirty="0">
                <a:ea typeface="ＭＳ Ｐゴシック" pitchFamily="34" charset="-128"/>
              </a:rPr>
              <a:t>LV dimensions greater that 45 mm and EF &lt; 60%</a:t>
            </a:r>
          </a:p>
          <a:p>
            <a:pPr>
              <a:lnSpc>
                <a:spcPct val="80000"/>
              </a:lnSpc>
            </a:pPr>
            <a:r>
              <a:rPr lang="en-US" altLang="en-US" sz="2000" dirty="0">
                <a:ea typeface="ＭＳ Ｐゴシック" pitchFamily="34" charset="-128"/>
              </a:rPr>
              <a:t>Various invasive and newer </a:t>
            </a:r>
            <a:r>
              <a:rPr lang="ja-JP" altLang="en-US" sz="2000" dirty="0">
                <a:ea typeface="ＭＳ Ｐゴシック" pitchFamily="34" charset="-128"/>
              </a:rPr>
              <a:t>“</a:t>
            </a:r>
            <a:r>
              <a:rPr lang="en-US" altLang="ja-JP" sz="2000" dirty="0">
                <a:ea typeface="ＭＳ Ｐゴシック" pitchFamily="34" charset="-128"/>
              </a:rPr>
              <a:t>less invasive</a:t>
            </a:r>
            <a:r>
              <a:rPr lang="ja-JP" altLang="en-US" sz="2000" dirty="0">
                <a:ea typeface="ＭＳ Ｐゴシック" pitchFamily="34" charset="-128"/>
              </a:rPr>
              <a:t>”</a:t>
            </a:r>
            <a:r>
              <a:rPr lang="en-US" altLang="ja-JP" sz="2000" dirty="0">
                <a:ea typeface="ＭＳ Ｐゴシック" pitchFamily="34" charset="-128"/>
              </a:rPr>
              <a:t> techniques</a:t>
            </a:r>
            <a:endParaRPr lang="en-US" altLang="en-US" sz="2000" dirty="0">
              <a:ea typeface="ＭＳ Ｐゴシック" pitchFamily="34" charset="-128"/>
            </a:endParaRPr>
          </a:p>
        </p:txBody>
      </p:sp>
      <p:pic>
        <p:nvPicPr>
          <p:cNvPr id="4" name="Picture 7" descr="A Mechanical Val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038600"/>
            <a:ext cx="1790700" cy="182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A Biological Val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38600"/>
            <a:ext cx="1984289" cy="182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Mitral valve 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038600"/>
            <a:ext cx="1923156" cy="182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pic_evalv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943599" y="4017963"/>
            <a:ext cx="2684565" cy="1847635"/>
          </a:xfrm>
          <a:prstGeom prst="rect">
            <a:avLst/>
          </a:prstGeom>
        </p:spPr>
      </p:pic>
    </p:spTree>
    <p:extLst>
      <p:ext uri="{BB962C8B-B14F-4D97-AF65-F5344CB8AC3E}">
        <p14:creationId xmlns:p14="http://schemas.microsoft.com/office/powerpoint/2010/main" val="77328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Management</a:t>
            </a:r>
            <a:endParaRPr lang="en-US" dirty="0"/>
          </a:p>
        </p:txBody>
      </p:sp>
      <p:sp>
        <p:nvSpPr>
          <p:cNvPr id="3" name="Content Placeholder 2"/>
          <p:cNvSpPr>
            <a:spLocks noGrp="1"/>
          </p:cNvSpPr>
          <p:nvPr>
            <p:ph idx="1"/>
          </p:nvPr>
        </p:nvSpPr>
        <p:spPr/>
        <p:txBody>
          <a:bodyPr>
            <a:normAutofit lnSpcReduction="10000"/>
          </a:bodyPr>
          <a:lstStyle/>
          <a:p>
            <a:pPr>
              <a:lnSpc>
                <a:spcPct val="80000"/>
              </a:lnSpc>
            </a:pPr>
            <a:r>
              <a:rPr lang="en-US" altLang="en-US" sz="1900" dirty="0">
                <a:ea typeface="ＭＳ Ｐゴシック" pitchFamily="34" charset="-128"/>
              </a:rPr>
              <a:t>Reports out of CSU College of Vet Med- Dr. </a:t>
            </a:r>
            <a:r>
              <a:rPr lang="en-US" altLang="en-US" sz="1900" dirty="0" smtClean="0">
                <a:ea typeface="ＭＳ Ｐゴシック" pitchFamily="34" charset="-128"/>
              </a:rPr>
              <a:t>Orton</a:t>
            </a:r>
          </a:p>
          <a:p>
            <a:pPr marL="0" indent="0">
              <a:lnSpc>
                <a:spcPct val="80000"/>
              </a:lnSpc>
              <a:buNone/>
            </a:pPr>
            <a:endParaRPr lang="en-US" altLang="en-US" sz="1900" dirty="0">
              <a:ea typeface="ＭＳ Ｐゴシック" pitchFamily="34" charset="-128"/>
            </a:endParaRPr>
          </a:p>
          <a:p>
            <a:pPr>
              <a:lnSpc>
                <a:spcPct val="80000"/>
              </a:lnSpc>
            </a:pPr>
            <a:r>
              <a:rPr lang="en-US" altLang="en-US" sz="1900" dirty="0">
                <a:ea typeface="ＭＳ Ｐゴシック" pitchFamily="34" charset="-128"/>
              </a:rPr>
              <a:t>Mitral valve replacement</a:t>
            </a:r>
          </a:p>
          <a:p>
            <a:pPr lvl="1">
              <a:lnSpc>
                <a:spcPct val="80000"/>
              </a:lnSpc>
            </a:pPr>
            <a:r>
              <a:rPr lang="en-US" altLang="en-US" sz="1700" dirty="0">
                <a:ea typeface="ＭＳ Ｐゴシック" pitchFamily="34" charset="-128"/>
              </a:rPr>
              <a:t>8 dogs reports- 7 survived the surgery</a:t>
            </a:r>
          </a:p>
          <a:p>
            <a:pPr lvl="1">
              <a:lnSpc>
                <a:spcPct val="80000"/>
              </a:lnSpc>
            </a:pPr>
            <a:r>
              <a:rPr lang="en-US" altLang="en-US" sz="1700" dirty="0">
                <a:ea typeface="ＭＳ Ｐゴシック" pitchFamily="34" charset="-128"/>
              </a:rPr>
              <a:t>Mean survival 4.5 months (range 0.7 </a:t>
            </a:r>
            <a:r>
              <a:rPr lang="en-US" altLang="en-US" sz="1700" dirty="0" err="1">
                <a:ea typeface="ＭＳ Ｐゴシック" pitchFamily="34" charset="-128"/>
              </a:rPr>
              <a:t>mo</a:t>
            </a:r>
            <a:r>
              <a:rPr lang="en-US" altLang="en-US" sz="1700" dirty="0">
                <a:ea typeface="ＭＳ Ｐゴシック" pitchFamily="34" charset="-128"/>
              </a:rPr>
              <a:t>- 5.2 </a:t>
            </a:r>
            <a:r>
              <a:rPr lang="en-US" altLang="en-US" sz="1700" dirty="0" err="1">
                <a:ea typeface="ＭＳ Ｐゴシック" pitchFamily="34" charset="-128"/>
              </a:rPr>
              <a:t>yr</a:t>
            </a:r>
            <a:r>
              <a:rPr lang="en-US" altLang="en-US" sz="1700" dirty="0">
                <a:ea typeface="ＭＳ Ｐゴシック" pitchFamily="34" charset="-128"/>
              </a:rPr>
              <a:t>)</a:t>
            </a:r>
          </a:p>
          <a:p>
            <a:pPr lvl="1">
              <a:lnSpc>
                <a:spcPct val="80000"/>
              </a:lnSpc>
            </a:pPr>
            <a:r>
              <a:rPr lang="en-US" altLang="en-US" sz="1700" dirty="0">
                <a:ea typeface="ＭＳ Ｐゴシック" pitchFamily="34" charset="-128"/>
              </a:rPr>
              <a:t>3/6 MV dogs- thrombosis of valve prosthesis</a:t>
            </a:r>
          </a:p>
          <a:p>
            <a:pPr lvl="1">
              <a:lnSpc>
                <a:spcPct val="80000"/>
              </a:lnSpc>
            </a:pPr>
            <a:r>
              <a:rPr lang="en-US" altLang="en-US" sz="1700" dirty="0">
                <a:ea typeface="ＭＳ Ｐゴシック" pitchFamily="34" charset="-128"/>
              </a:rPr>
              <a:t>Improved echocardiogram post operatively</a:t>
            </a:r>
          </a:p>
          <a:p>
            <a:pPr lvl="2">
              <a:lnSpc>
                <a:spcPct val="80000"/>
              </a:lnSpc>
            </a:pPr>
            <a:r>
              <a:rPr lang="en-US" altLang="en-US" sz="1600" dirty="0">
                <a:ea typeface="ＭＳ Ｐゴシック" pitchFamily="34" charset="-128"/>
              </a:rPr>
              <a:t>Technique and outcome of mitral valve replacement in dogs: Orton EC, Hackett TB et al. JAVMA, (2005)Vol 226, No 9, </a:t>
            </a:r>
            <a:r>
              <a:rPr lang="en-US" altLang="en-US" sz="1600" dirty="0" smtClean="0">
                <a:ea typeface="ＭＳ Ｐゴシック" pitchFamily="34" charset="-128"/>
              </a:rPr>
              <a:t>1508-1511</a:t>
            </a:r>
          </a:p>
          <a:p>
            <a:pPr>
              <a:lnSpc>
                <a:spcPct val="80000"/>
              </a:lnSpc>
            </a:pPr>
            <a:endParaRPr lang="en-US" altLang="en-US" sz="1600" dirty="0">
              <a:ea typeface="ＭＳ Ｐゴシック" pitchFamily="34" charset="-128"/>
            </a:endParaRPr>
          </a:p>
          <a:p>
            <a:pPr>
              <a:lnSpc>
                <a:spcPct val="80000"/>
              </a:lnSpc>
            </a:pPr>
            <a:r>
              <a:rPr lang="en-US" altLang="en-US" sz="1900" dirty="0" smtClean="0">
                <a:ea typeface="ＭＳ Ｐゴシック" pitchFamily="34" charset="-128"/>
              </a:rPr>
              <a:t>Mitral </a:t>
            </a:r>
            <a:r>
              <a:rPr lang="en-US" altLang="en-US" sz="1900" dirty="0">
                <a:ea typeface="ＭＳ Ｐゴシック" pitchFamily="34" charset="-128"/>
              </a:rPr>
              <a:t>valve repair</a:t>
            </a:r>
          </a:p>
          <a:p>
            <a:pPr lvl="1">
              <a:lnSpc>
                <a:spcPct val="80000"/>
              </a:lnSpc>
            </a:pPr>
            <a:r>
              <a:rPr lang="en-US" altLang="en-US" sz="1700" dirty="0">
                <a:ea typeface="ＭＳ Ｐゴシック" pitchFamily="34" charset="-128"/>
              </a:rPr>
              <a:t>12/18 survived surgery (4 of 6 &lt; 10 kg)</a:t>
            </a:r>
          </a:p>
          <a:p>
            <a:pPr lvl="1">
              <a:lnSpc>
                <a:spcPct val="80000"/>
              </a:lnSpc>
            </a:pPr>
            <a:r>
              <a:rPr lang="en-US" altLang="en-US" sz="1700" dirty="0">
                <a:ea typeface="ＭＳ Ｐゴシック" pitchFamily="34" charset="-128"/>
              </a:rPr>
              <a:t>Resolution of CHF in 9/12 surviving dogs</a:t>
            </a:r>
          </a:p>
          <a:p>
            <a:pPr lvl="1">
              <a:lnSpc>
                <a:spcPct val="80000"/>
              </a:lnSpc>
            </a:pPr>
            <a:r>
              <a:rPr lang="en-US" altLang="en-US" sz="1700" dirty="0">
                <a:ea typeface="ＭＳ Ｐゴシック" pitchFamily="34" charset="-128"/>
              </a:rPr>
              <a:t>Improved echocardiographic </a:t>
            </a:r>
            <a:r>
              <a:rPr lang="en-US" altLang="en-US" sz="1700" dirty="0" err="1">
                <a:ea typeface="ＭＳ Ｐゴシック" pitchFamily="34" charset="-128"/>
              </a:rPr>
              <a:t>indicies</a:t>
            </a:r>
            <a:endParaRPr lang="en-US" altLang="en-US" sz="1700" dirty="0">
              <a:ea typeface="ＭＳ Ｐゴシック" pitchFamily="34" charset="-128"/>
            </a:endParaRPr>
          </a:p>
          <a:p>
            <a:pPr lvl="1">
              <a:lnSpc>
                <a:spcPct val="80000"/>
              </a:lnSpc>
            </a:pPr>
            <a:r>
              <a:rPr lang="en-US" altLang="en-US" sz="1700" dirty="0">
                <a:ea typeface="ＭＳ Ｐゴシック" pitchFamily="34" charset="-128"/>
              </a:rPr>
              <a:t>CHF duration of &lt; 6 months- improved results</a:t>
            </a:r>
          </a:p>
          <a:p>
            <a:pPr lvl="2">
              <a:lnSpc>
                <a:spcPct val="80000"/>
              </a:lnSpc>
            </a:pPr>
            <a:r>
              <a:rPr lang="en-US" altLang="en-US" sz="1600" dirty="0">
                <a:ea typeface="ＭＳ Ｐゴシック" pitchFamily="34" charset="-128"/>
              </a:rPr>
              <a:t>Evaluation of techniques and outcomes of mitral valve repair in dogs. Griffiths LG, Orton EC Boon JA. JAVMA (2004), Vol 224 No 12, 1941-1945</a:t>
            </a:r>
          </a:p>
        </p:txBody>
      </p:sp>
    </p:spTree>
    <p:extLst>
      <p:ext uri="{BB962C8B-B14F-4D97-AF65-F5344CB8AC3E}">
        <p14:creationId xmlns:p14="http://schemas.microsoft.com/office/powerpoint/2010/main" val="2620074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00800" cy="1143000"/>
          </a:xfrm>
        </p:spPr>
        <p:txBody>
          <a:bodyPr/>
          <a:lstStyle/>
          <a:p>
            <a:r>
              <a:rPr lang="en-US" dirty="0" smtClean="0"/>
              <a:t>Surgical Management</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23975"/>
            <a:ext cx="62007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569" y="2947987"/>
            <a:ext cx="3718081"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971800"/>
            <a:ext cx="2063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80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Management</a:t>
            </a:r>
            <a:endParaRPr lang="en-US" dirty="0"/>
          </a:p>
        </p:txBody>
      </p:sp>
      <p:sp>
        <p:nvSpPr>
          <p:cNvPr id="3" name="Content Placeholder 2"/>
          <p:cNvSpPr>
            <a:spLocks noGrp="1"/>
          </p:cNvSpPr>
          <p:nvPr>
            <p:ph sz="half" idx="1"/>
          </p:nvPr>
        </p:nvSpPr>
        <p:spPr/>
        <p:txBody>
          <a:bodyPr>
            <a:normAutofit fontScale="85000" lnSpcReduction="20000"/>
          </a:bodyPr>
          <a:lstStyle/>
          <a:p>
            <a:r>
              <a:rPr lang="en-US" altLang="en-US" dirty="0">
                <a:ea typeface="ＭＳ Ｐゴシック" pitchFamily="34" charset="-128"/>
              </a:rPr>
              <a:t>Goals of treatment</a:t>
            </a:r>
          </a:p>
          <a:p>
            <a:pPr lvl="1"/>
            <a:r>
              <a:rPr lang="en-US" altLang="en-US" dirty="0">
                <a:ea typeface="ＭＳ Ｐゴシック" pitchFamily="34" charset="-128"/>
              </a:rPr>
              <a:t>Slow progressive volume overload reduce progressive chamber dilation </a:t>
            </a:r>
          </a:p>
          <a:p>
            <a:pPr lvl="1"/>
            <a:r>
              <a:rPr lang="en-US" altLang="en-US" dirty="0">
                <a:ea typeface="ＭＳ Ｐゴシック" pitchFamily="34" charset="-128"/>
              </a:rPr>
              <a:t>Blunt </a:t>
            </a:r>
            <a:r>
              <a:rPr lang="en-US" altLang="en-US" dirty="0" err="1">
                <a:ea typeface="ＭＳ Ｐゴシック" pitchFamily="34" charset="-128"/>
              </a:rPr>
              <a:t>neurohomonal</a:t>
            </a:r>
            <a:r>
              <a:rPr lang="en-US" altLang="en-US" dirty="0">
                <a:ea typeface="ＭＳ Ｐゴシック" pitchFamily="34" charset="-128"/>
              </a:rPr>
              <a:t> axis</a:t>
            </a:r>
          </a:p>
          <a:p>
            <a:pPr lvl="1"/>
            <a:r>
              <a:rPr lang="en-US" altLang="en-US" dirty="0">
                <a:ea typeface="ＭＳ Ｐゴシック" pitchFamily="34" charset="-128"/>
              </a:rPr>
              <a:t>Alter ventricular remodeling</a:t>
            </a:r>
          </a:p>
          <a:p>
            <a:pPr lvl="1"/>
            <a:r>
              <a:rPr lang="en-US" altLang="en-US" dirty="0">
                <a:ea typeface="ＭＳ Ｐゴシック" pitchFamily="34" charset="-128"/>
              </a:rPr>
              <a:t>Improve quality of life</a:t>
            </a:r>
          </a:p>
          <a:p>
            <a:pPr lvl="1"/>
            <a:r>
              <a:rPr lang="en-US" altLang="en-US" dirty="0">
                <a:ea typeface="ＭＳ Ｐゴシック" pitchFamily="34" charset="-128"/>
              </a:rPr>
              <a:t>Slow onset of congestive heart failure</a:t>
            </a:r>
          </a:p>
          <a:p>
            <a:pPr lvl="1"/>
            <a:r>
              <a:rPr lang="en-US" altLang="en-US" dirty="0">
                <a:ea typeface="ＭＳ Ｐゴシック" pitchFamily="34" charset="-128"/>
              </a:rPr>
              <a:t>Reduce the risk of sudden death</a:t>
            </a:r>
          </a:p>
          <a:p>
            <a:pPr lvl="1"/>
            <a:r>
              <a:rPr lang="en-US" altLang="en-US" dirty="0">
                <a:ea typeface="ＭＳ Ｐゴシック" pitchFamily="34" charset="-128"/>
              </a:rPr>
              <a:t>Prolong life expectancy</a:t>
            </a:r>
          </a:p>
          <a:p>
            <a:endParaRPr lang="en-US" dirty="0"/>
          </a:p>
        </p:txBody>
      </p:sp>
      <p:sp>
        <p:nvSpPr>
          <p:cNvPr id="4" name="Content Placeholder 3"/>
          <p:cNvSpPr>
            <a:spLocks noGrp="1"/>
          </p:cNvSpPr>
          <p:nvPr>
            <p:ph sz="half" idx="2"/>
          </p:nvPr>
        </p:nvSpPr>
        <p:spPr/>
        <p:txBody>
          <a:bodyPr>
            <a:normAutofit fontScale="85000" lnSpcReduction="20000"/>
          </a:bodyPr>
          <a:lstStyle/>
          <a:p>
            <a:r>
              <a:rPr lang="en-US" dirty="0" smtClean="0"/>
              <a:t>Options</a:t>
            </a:r>
          </a:p>
          <a:p>
            <a:pPr lvl="1">
              <a:lnSpc>
                <a:spcPct val="90000"/>
              </a:lnSpc>
            </a:pPr>
            <a:r>
              <a:rPr lang="en-US" altLang="en-US" dirty="0" smtClean="0">
                <a:ea typeface="ＭＳ Ｐゴシック" pitchFamily="34" charset="-128"/>
              </a:rPr>
              <a:t>Vasodilators</a:t>
            </a:r>
          </a:p>
          <a:p>
            <a:pPr lvl="2">
              <a:lnSpc>
                <a:spcPct val="90000"/>
              </a:lnSpc>
            </a:pPr>
            <a:r>
              <a:rPr lang="en-US" altLang="en-US" dirty="0" smtClean="0">
                <a:ea typeface="ＭＳ Ｐゴシック" pitchFamily="34" charset="-128"/>
              </a:rPr>
              <a:t>ACE-inhibitors</a:t>
            </a:r>
          </a:p>
          <a:p>
            <a:pPr lvl="2">
              <a:lnSpc>
                <a:spcPct val="90000"/>
              </a:lnSpc>
            </a:pPr>
            <a:r>
              <a:rPr lang="en-US" altLang="en-US" dirty="0" smtClean="0">
                <a:ea typeface="ＭＳ Ｐゴシック" pitchFamily="34" charset="-128"/>
              </a:rPr>
              <a:t>Norvasc (amlodipine)</a:t>
            </a:r>
          </a:p>
          <a:p>
            <a:pPr lvl="2">
              <a:lnSpc>
                <a:spcPct val="90000"/>
              </a:lnSpc>
            </a:pPr>
            <a:r>
              <a:rPr lang="en-US" altLang="en-US" dirty="0" smtClean="0">
                <a:ea typeface="ＭＳ Ｐゴシック" pitchFamily="34" charset="-128"/>
              </a:rPr>
              <a:t>Hydralazine</a:t>
            </a:r>
            <a:endParaRPr lang="en-US" altLang="en-US" dirty="0">
              <a:ea typeface="ＭＳ Ｐゴシック" pitchFamily="34" charset="-128"/>
            </a:endParaRPr>
          </a:p>
          <a:p>
            <a:pPr lvl="1">
              <a:lnSpc>
                <a:spcPct val="90000"/>
              </a:lnSpc>
            </a:pPr>
            <a:r>
              <a:rPr lang="en-US" altLang="en-US" dirty="0">
                <a:ea typeface="ＭＳ Ｐゴシック" pitchFamily="34" charset="-128"/>
              </a:rPr>
              <a:t>Beta </a:t>
            </a:r>
            <a:r>
              <a:rPr lang="en-US" altLang="en-US" dirty="0" smtClean="0">
                <a:ea typeface="ＭＳ Ｐゴシック" pitchFamily="34" charset="-128"/>
              </a:rPr>
              <a:t>blockers</a:t>
            </a:r>
          </a:p>
          <a:p>
            <a:pPr lvl="2">
              <a:lnSpc>
                <a:spcPct val="90000"/>
              </a:lnSpc>
            </a:pPr>
            <a:r>
              <a:rPr lang="en-US" altLang="en-US" dirty="0" smtClean="0">
                <a:ea typeface="ＭＳ Ｐゴシック" pitchFamily="34" charset="-128"/>
              </a:rPr>
              <a:t>Atenolol</a:t>
            </a:r>
          </a:p>
          <a:p>
            <a:pPr lvl="2">
              <a:lnSpc>
                <a:spcPct val="90000"/>
              </a:lnSpc>
            </a:pPr>
            <a:r>
              <a:rPr lang="en-US" altLang="en-US" dirty="0" smtClean="0">
                <a:ea typeface="ＭＳ Ｐゴシック" pitchFamily="34" charset="-128"/>
              </a:rPr>
              <a:t>Coreg (carvedilol)</a:t>
            </a:r>
            <a:endParaRPr lang="en-US" altLang="en-US" dirty="0">
              <a:ea typeface="ＭＳ Ｐゴシック" pitchFamily="34" charset="-128"/>
            </a:endParaRPr>
          </a:p>
          <a:p>
            <a:pPr lvl="1">
              <a:lnSpc>
                <a:spcPct val="90000"/>
              </a:lnSpc>
            </a:pPr>
            <a:r>
              <a:rPr lang="en-US" altLang="en-US" dirty="0" err="1" smtClean="0">
                <a:ea typeface="ＭＳ Ｐゴシック" pitchFamily="34" charset="-128"/>
              </a:rPr>
              <a:t>Inodilators</a:t>
            </a:r>
            <a:endParaRPr lang="en-US" altLang="en-US" dirty="0" smtClean="0">
              <a:ea typeface="ＭＳ Ｐゴシック" pitchFamily="34" charset="-128"/>
            </a:endParaRPr>
          </a:p>
          <a:p>
            <a:pPr lvl="2">
              <a:lnSpc>
                <a:spcPct val="90000"/>
              </a:lnSpc>
            </a:pPr>
            <a:r>
              <a:rPr lang="en-US" altLang="en-US" dirty="0" err="1" smtClean="0">
                <a:ea typeface="ＭＳ Ｐゴシック" pitchFamily="34" charset="-128"/>
              </a:rPr>
              <a:t>Vetmedin</a:t>
            </a:r>
            <a:r>
              <a:rPr lang="en-US" altLang="en-US" dirty="0" smtClean="0">
                <a:ea typeface="ＭＳ Ｐゴシック" pitchFamily="34" charset="-128"/>
              </a:rPr>
              <a:t> (pimobendan)</a:t>
            </a:r>
            <a:endParaRPr lang="en-US" altLang="en-US" dirty="0">
              <a:ea typeface="ＭＳ Ｐゴシック" pitchFamily="34" charset="-128"/>
            </a:endParaRPr>
          </a:p>
          <a:p>
            <a:pPr lvl="1">
              <a:lnSpc>
                <a:spcPct val="90000"/>
              </a:lnSpc>
            </a:pPr>
            <a:r>
              <a:rPr lang="en-US" altLang="en-US" dirty="0" smtClean="0">
                <a:ea typeface="ＭＳ Ｐゴシック" pitchFamily="34" charset="-128"/>
              </a:rPr>
              <a:t>Diuretics</a:t>
            </a:r>
          </a:p>
          <a:p>
            <a:pPr lvl="2">
              <a:lnSpc>
                <a:spcPct val="90000"/>
              </a:lnSpc>
            </a:pPr>
            <a:r>
              <a:rPr lang="en-US" altLang="en-US" dirty="0" smtClean="0">
                <a:ea typeface="ＭＳ Ｐゴシック" pitchFamily="34" charset="-128"/>
              </a:rPr>
              <a:t>Lasix (furosemide)</a:t>
            </a:r>
          </a:p>
          <a:p>
            <a:pPr lvl="2">
              <a:lnSpc>
                <a:spcPct val="90000"/>
              </a:lnSpc>
            </a:pPr>
            <a:r>
              <a:rPr lang="en-US" altLang="en-US" dirty="0" smtClean="0">
                <a:ea typeface="ＭＳ Ｐゴシック" pitchFamily="34" charset="-128"/>
              </a:rPr>
              <a:t>Spironolactone</a:t>
            </a:r>
          </a:p>
          <a:p>
            <a:pPr lvl="2">
              <a:lnSpc>
                <a:spcPct val="90000"/>
              </a:lnSpc>
            </a:pPr>
            <a:r>
              <a:rPr lang="en-US" altLang="en-US" dirty="0" smtClean="0">
                <a:ea typeface="ＭＳ Ｐゴシック" pitchFamily="34" charset="-128"/>
              </a:rPr>
              <a:t>Hydrochlorothiazide</a:t>
            </a:r>
          </a:p>
          <a:p>
            <a:pPr lvl="2">
              <a:lnSpc>
                <a:spcPct val="90000"/>
              </a:lnSpc>
            </a:pPr>
            <a:r>
              <a:rPr lang="en-US" altLang="en-US" dirty="0" smtClean="0">
                <a:ea typeface="ＭＳ Ｐゴシック" pitchFamily="34" charset="-128"/>
              </a:rPr>
              <a:t>Torsemide</a:t>
            </a:r>
          </a:p>
          <a:p>
            <a:pPr marL="914400" lvl="2" indent="0">
              <a:lnSpc>
                <a:spcPct val="90000"/>
              </a:lnSpc>
              <a:buNone/>
            </a:pPr>
            <a:endParaRPr lang="en-US" altLang="en-US" dirty="0">
              <a:ea typeface="ＭＳ Ｐゴシック" pitchFamily="34" charset="-128"/>
            </a:endParaRPr>
          </a:p>
          <a:p>
            <a:pPr lvl="1"/>
            <a:endParaRPr lang="en-US" dirty="0"/>
          </a:p>
        </p:txBody>
      </p:sp>
    </p:spTree>
    <p:extLst>
      <p:ext uri="{BB962C8B-B14F-4D97-AF65-F5344CB8AC3E}">
        <p14:creationId xmlns:p14="http://schemas.microsoft.com/office/powerpoint/2010/main" val="3357296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RAAS</a:t>
            </a:r>
            <a:endParaRPr lang="en-US" dirty="0"/>
          </a:p>
        </p:txBody>
      </p:sp>
      <p:pic>
        <p:nvPicPr>
          <p:cNvPr id="4" name="Picture 8" descr="FullSiz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4191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how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057400"/>
            <a:ext cx="44958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641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ACE-I?</a:t>
            </a:r>
            <a:endParaRPr lang="en-US" dirty="0"/>
          </a:p>
        </p:txBody>
      </p:sp>
      <p:sp>
        <p:nvSpPr>
          <p:cNvPr id="3" name="Content Placeholder 2"/>
          <p:cNvSpPr>
            <a:spLocks noGrp="1"/>
          </p:cNvSpPr>
          <p:nvPr>
            <p:ph idx="1"/>
          </p:nvPr>
        </p:nvSpPr>
        <p:spPr/>
        <p:txBody>
          <a:bodyPr>
            <a:normAutofit lnSpcReduction="10000"/>
          </a:bodyPr>
          <a:lstStyle/>
          <a:p>
            <a:r>
              <a:rPr lang="en-US" altLang="en-US" dirty="0">
                <a:ea typeface="ＭＳ Ｐゴシック" pitchFamily="34" charset="-128"/>
              </a:rPr>
              <a:t>Clinical trials supporting the use of ACE-I for the treatment of congestive heart failure</a:t>
            </a:r>
          </a:p>
          <a:p>
            <a:r>
              <a:rPr lang="en-US" altLang="en-US" dirty="0">
                <a:ea typeface="ＭＳ Ｐゴシック" pitchFamily="34" charset="-128"/>
              </a:rPr>
              <a:t>Benefits of treatment of patients with renal disease</a:t>
            </a:r>
          </a:p>
          <a:p>
            <a:r>
              <a:rPr lang="en-US" altLang="en-US" dirty="0">
                <a:ea typeface="ＭＳ Ｐゴシック" pitchFamily="34" charset="-128"/>
              </a:rPr>
              <a:t>Positive effects in patients with asymptomatic LV dysfunction (Occult DCM)</a:t>
            </a:r>
          </a:p>
          <a:p>
            <a:endParaRPr lang="en-US" dirty="0"/>
          </a:p>
        </p:txBody>
      </p:sp>
    </p:spTree>
    <p:extLst>
      <p:ext uri="{BB962C8B-B14F-4D97-AF65-F5344CB8AC3E}">
        <p14:creationId xmlns:p14="http://schemas.microsoft.com/office/powerpoint/2010/main" val="165606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8229600" cy="1143000"/>
          </a:xfrm>
        </p:spPr>
        <p:txBody>
          <a:bodyPr>
            <a:normAutofit fontScale="90000"/>
          </a:bodyPr>
          <a:lstStyle/>
          <a:p>
            <a:r>
              <a:rPr lang="en-US" dirty="0" smtClean="0"/>
              <a:t>SVEP Trial </a:t>
            </a:r>
            <a:br>
              <a:rPr lang="en-US" dirty="0" smtClean="0"/>
            </a:br>
            <a:r>
              <a:rPr lang="en-US" sz="3100" dirty="0" smtClean="0">
                <a:latin typeface="Arial" pitchFamily="34" charset="0"/>
              </a:rPr>
              <a:t>J </a:t>
            </a:r>
            <a:r>
              <a:rPr lang="en-US" sz="3100" dirty="0">
                <a:latin typeface="Arial" pitchFamily="34" charset="0"/>
              </a:rPr>
              <a:t>Vet Intern Med 2002;16:80–88</a:t>
            </a:r>
            <a:r>
              <a:rPr lang="en-US" dirty="0">
                <a:latin typeface="Arial" pitchFamily="34" charset="0"/>
              </a:rPr>
              <a:t/>
            </a:r>
            <a:br>
              <a:rPr lang="en-US" dirty="0">
                <a:latin typeface="Arial" pitchFamily="34" charset="0"/>
              </a:rPr>
            </a:b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3200400"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3133726"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74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400800" cy="1143000"/>
          </a:xfrm>
        </p:spPr>
        <p:txBody>
          <a:bodyPr>
            <a:normAutofit fontScale="90000"/>
          </a:bodyPr>
          <a:lstStyle/>
          <a:p>
            <a:r>
              <a:rPr lang="en-US" dirty="0" smtClean="0"/>
              <a:t>VETPROOF</a:t>
            </a:r>
            <a:br>
              <a:rPr lang="en-US" dirty="0" smtClean="0"/>
            </a:br>
            <a:r>
              <a:rPr lang="en-US" altLang="en-US" sz="3100" dirty="0" smtClean="0"/>
              <a:t>JAVMA 2007;231:1061-1069</a:t>
            </a:r>
            <a:r>
              <a:rPr lang="en-US" altLang="en-US" b="1" dirty="0"/>
              <a:t/>
            </a:r>
            <a:br>
              <a:rPr lang="en-US" altLang="en-US" b="1" dirty="0"/>
            </a:br>
            <a:endParaRPr lang="en-US" dirty="0"/>
          </a:p>
        </p:txBody>
      </p:sp>
      <p:pic>
        <p:nvPicPr>
          <p:cNvPr id="4" name="Picture 6" descr="vetproofalldatacrop"/>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04800" y="1219200"/>
            <a:ext cx="3429000" cy="2861397"/>
          </a:xfrm>
          <a:noFill/>
        </p:spPr>
      </p:pic>
      <p:pic>
        <p:nvPicPr>
          <p:cNvPr id="5" name="Picture 7" descr="vetproofchroniccr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28600" y="4114800"/>
            <a:ext cx="3352800" cy="2682240"/>
          </a:xfrm>
          <a:prstGeom prst="rect">
            <a:avLst/>
          </a:prstGeom>
          <a:noFill/>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151312" y="1752600"/>
            <a:ext cx="4687888" cy="4114800"/>
          </a:xfrm>
          <a:prstGeom prst="rect">
            <a:avLst/>
          </a:prstGeom>
          <a:noFill/>
        </p:spPr>
      </p:pic>
    </p:spTree>
    <p:extLst>
      <p:ext uri="{BB962C8B-B14F-4D97-AF65-F5344CB8AC3E}">
        <p14:creationId xmlns:p14="http://schemas.microsoft.com/office/powerpoint/2010/main" val="757405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5943600" cy="4953000"/>
          </a:xfrm>
        </p:spPr>
        <p:txBody>
          <a:bodyPr>
            <a:normAutofit fontScale="55000" lnSpcReduction="20000"/>
          </a:bodyPr>
          <a:lstStyle/>
          <a:p>
            <a:pPr marL="0" indent="0" algn="ctr">
              <a:buNone/>
            </a:pPr>
            <a:r>
              <a:rPr lang="en-US" altLang="en-US" sz="6600" dirty="0">
                <a:ea typeface="ＭＳ Ｐゴシック" pitchFamily="34" charset="-128"/>
              </a:rPr>
              <a:t>William </a:t>
            </a:r>
            <a:r>
              <a:rPr lang="en-US" altLang="en-US" sz="6600" dirty="0" smtClean="0">
                <a:ea typeface="ＭＳ Ｐゴシック" pitchFamily="34" charset="-128"/>
              </a:rPr>
              <a:t>Shakespeare’s </a:t>
            </a:r>
            <a:r>
              <a:rPr lang="en-US" altLang="en-US" sz="6600" dirty="0">
                <a:ea typeface="ＭＳ Ｐゴシック" pitchFamily="34" charset="-128"/>
              </a:rPr>
              <a:t/>
            </a:r>
            <a:br>
              <a:rPr lang="en-US" altLang="en-US" sz="6600" dirty="0">
                <a:ea typeface="ＭＳ Ｐゴシック" pitchFamily="34" charset="-128"/>
              </a:rPr>
            </a:br>
            <a:r>
              <a:rPr lang="ja-JP" altLang="en-US" sz="6600" dirty="0">
                <a:ea typeface="ＭＳ Ｐゴシック" pitchFamily="34" charset="-128"/>
              </a:rPr>
              <a:t>“</a:t>
            </a:r>
            <a:r>
              <a:rPr lang="en-US" altLang="ja-JP" sz="6600" dirty="0">
                <a:ea typeface="ＭＳ Ｐゴシック" pitchFamily="34" charset="-128"/>
              </a:rPr>
              <a:t>The </a:t>
            </a:r>
            <a:r>
              <a:rPr lang="en-US" altLang="ja-JP" sz="6600" dirty="0" err="1">
                <a:ea typeface="ＭＳ Ｐゴシック" pitchFamily="34" charset="-128"/>
              </a:rPr>
              <a:t>Tragedie</a:t>
            </a:r>
            <a:r>
              <a:rPr lang="en-US" altLang="ja-JP" sz="6600" dirty="0">
                <a:ea typeface="ＭＳ Ｐゴシック" pitchFamily="34" charset="-128"/>
              </a:rPr>
              <a:t> of Mitral</a:t>
            </a:r>
            <a:r>
              <a:rPr lang="ja-JP" altLang="en-US" sz="6600" dirty="0" smtClean="0">
                <a:ea typeface="ＭＳ Ｐゴシック" pitchFamily="34" charset="-128"/>
              </a:rPr>
              <a:t>”</a:t>
            </a:r>
            <a:endParaRPr lang="en-US" altLang="ja-JP" sz="6600" dirty="0" smtClean="0">
              <a:ea typeface="ＭＳ Ｐゴシック" pitchFamily="34" charset="-128"/>
            </a:endParaRPr>
          </a:p>
          <a:p>
            <a:pPr marL="0" indent="0" algn="ctr">
              <a:buNone/>
            </a:pPr>
            <a:r>
              <a:rPr lang="en-US" altLang="ja-JP" sz="6600" dirty="0">
                <a:ea typeface="ＭＳ Ｐゴシック" pitchFamily="34" charset="-128"/>
              </a:rPr>
              <a:t/>
            </a:r>
            <a:br>
              <a:rPr lang="en-US" altLang="ja-JP" sz="6600" dirty="0">
                <a:ea typeface="ＭＳ Ｐゴシック" pitchFamily="34" charset="-128"/>
              </a:rPr>
            </a:br>
            <a:r>
              <a:rPr lang="en-US" altLang="ja-JP" dirty="0">
                <a:ea typeface="ＭＳ Ｐゴシック" pitchFamily="34" charset="-128"/>
              </a:rPr>
              <a:t>To treat or not to treat: that is the question:</a:t>
            </a:r>
            <a:br>
              <a:rPr lang="en-US" altLang="ja-JP" dirty="0">
                <a:ea typeface="ＭＳ Ｐゴシック" pitchFamily="34" charset="-128"/>
              </a:rPr>
            </a:br>
            <a:r>
              <a:rPr lang="en-US" altLang="ja-JP" dirty="0">
                <a:ea typeface="ＭＳ Ｐゴシック" pitchFamily="34" charset="-128"/>
              </a:rPr>
              <a:t>Whether </a:t>
            </a:r>
            <a:r>
              <a:rPr lang="ja-JP" altLang="en-US" dirty="0">
                <a:ea typeface="ＭＳ Ｐゴシック" pitchFamily="34" charset="-128"/>
              </a:rPr>
              <a:t>‘</a:t>
            </a:r>
            <a:r>
              <a:rPr lang="en-US" altLang="ja-JP" dirty="0">
                <a:ea typeface="ＭＳ Ｐゴシック" pitchFamily="34" charset="-128"/>
              </a:rPr>
              <a:t>tis nobler in the heart to suffer</a:t>
            </a:r>
            <a:br>
              <a:rPr lang="en-US" altLang="ja-JP" dirty="0">
                <a:ea typeface="ＭＳ Ｐゴシック" pitchFamily="34" charset="-128"/>
              </a:rPr>
            </a:br>
            <a:r>
              <a:rPr lang="en-US" altLang="ja-JP" dirty="0">
                <a:ea typeface="ＭＳ Ｐゴシック" pitchFamily="34" charset="-128"/>
              </a:rPr>
              <a:t>The contractions and regurgitations of outrageous volumes</a:t>
            </a:r>
            <a:br>
              <a:rPr lang="en-US" altLang="ja-JP" dirty="0">
                <a:ea typeface="ＭＳ Ｐゴシック" pitchFamily="34" charset="-128"/>
              </a:rPr>
            </a:br>
            <a:r>
              <a:rPr lang="en-US" altLang="ja-JP" dirty="0">
                <a:ea typeface="ＭＳ Ｐゴシック" pitchFamily="34" charset="-128"/>
              </a:rPr>
              <a:t>Or to take fluid in the sea of lungs</a:t>
            </a:r>
            <a:br>
              <a:rPr lang="en-US" altLang="ja-JP" dirty="0">
                <a:ea typeface="ＭＳ Ｐゴシック" pitchFamily="34" charset="-128"/>
              </a:rPr>
            </a:br>
            <a:r>
              <a:rPr lang="en-US" altLang="ja-JP" dirty="0">
                <a:ea typeface="ＭＳ Ｐゴシック" pitchFamily="34" charset="-128"/>
              </a:rPr>
              <a:t>And by opposing end them? To cough: To faint</a:t>
            </a:r>
            <a:br>
              <a:rPr lang="en-US" altLang="ja-JP" dirty="0">
                <a:ea typeface="ＭＳ Ｐゴシック" pitchFamily="34" charset="-128"/>
              </a:rPr>
            </a:br>
            <a:r>
              <a:rPr lang="en-US" altLang="ja-JP" dirty="0">
                <a:ea typeface="ＭＳ Ｐゴシック" pitchFamily="34" charset="-128"/>
              </a:rPr>
              <a:t>No more: and by a cough say we failure</a:t>
            </a:r>
            <a:br>
              <a:rPr lang="en-US" altLang="ja-JP" dirty="0">
                <a:ea typeface="ＭＳ Ｐゴシック" pitchFamily="34" charset="-128"/>
              </a:rPr>
            </a:br>
            <a:r>
              <a:rPr lang="en-US" altLang="ja-JP" dirty="0">
                <a:ea typeface="ＭＳ Ｐゴシック" pitchFamily="34" charset="-128"/>
              </a:rPr>
              <a:t>The heart ache and the thousand natural beats</a:t>
            </a:r>
            <a:br>
              <a:rPr lang="en-US" altLang="ja-JP" dirty="0">
                <a:ea typeface="ＭＳ Ｐゴシック" pitchFamily="34" charset="-128"/>
              </a:rPr>
            </a:br>
            <a:r>
              <a:rPr lang="en-US" altLang="ja-JP" dirty="0">
                <a:ea typeface="ＭＳ Ｐゴシック" pitchFamily="34" charset="-128"/>
              </a:rPr>
              <a:t>That blood is reversing, tis a consumption</a:t>
            </a:r>
            <a:br>
              <a:rPr lang="en-US" altLang="ja-JP" dirty="0">
                <a:ea typeface="ＭＳ Ｐゴシック" pitchFamily="34" charset="-128"/>
              </a:rPr>
            </a:br>
            <a:r>
              <a:rPr lang="en-US" altLang="ja-JP" dirty="0">
                <a:ea typeface="ＭＳ Ｐゴシック" pitchFamily="34" charset="-128"/>
              </a:rPr>
              <a:t>To control sodium, to inhibit the ACE.</a:t>
            </a:r>
            <a:br>
              <a:rPr lang="en-US" altLang="ja-JP" dirty="0">
                <a:ea typeface="ＭＳ Ｐゴシック" pitchFamily="34" charset="-128"/>
              </a:rPr>
            </a:br>
            <a:r>
              <a:rPr lang="en-US" altLang="ja-JP" dirty="0">
                <a:ea typeface="ＭＳ Ｐゴシック" pitchFamily="34" charset="-128"/>
              </a:rPr>
              <a:t>For who would bear the whips of </a:t>
            </a:r>
            <a:r>
              <a:rPr lang="en-US" altLang="ja-JP" dirty="0" err="1">
                <a:ea typeface="ＭＳ Ｐゴシック" pitchFamily="34" charset="-128"/>
              </a:rPr>
              <a:t>Pimo</a:t>
            </a:r>
            <a:r>
              <a:rPr lang="en-US" altLang="ja-JP" dirty="0">
                <a:ea typeface="ＭＳ Ｐゴシック" pitchFamily="34" charset="-128"/>
              </a:rPr>
              <a:t/>
            </a:r>
            <a:br>
              <a:rPr lang="en-US" altLang="ja-JP" dirty="0">
                <a:ea typeface="ＭＳ Ｐゴシック" pitchFamily="34" charset="-128"/>
              </a:rPr>
            </a:br>
            <a:r>
              <a:rPr lang="en-US" altLang="ja-JP" dirty="0">
                <a:ea typeface="ＭＳ Ｐゴシック" pitchFamily="34" charset="-128"/>
              </a:rPr>
              <a:t>Must we give pause and not treat till the cough</a:t>
            </a:r>
            <a:br>
              <a:rPr lang="en-US" altLang="ja-JP" dirty="0">
                <a:ea typeface="ＭＳ Ｐゴシック" pitchFamily="34" charset="-128"/>
              </a:rPr>
            </a:br>
            <a:r>
              <a:rPr lang="ja-JP" altLang="en-US" dirty="0">
                <a:ea typeface="ＭＳ Ｐゴシック" pitchFamily="34" charset="-128"/>
              </a:rPr>
              <a:t>‘</a:t>
            </a:r>
            <a:r>
              <a:rPr lang="en-US" altLang="ja-JP" dirty="0">
                <a:ea typeface="ＭＳ Ｐゴシック" pitchFamily="34" charset="-128"/>
              </a:rPr>
              <a:t>tis a question we can only but try to resolve</a:t>
            </a:r>
            <a:br>
              <a:rPr lang="en-US" altLang="ja-JP" dirty="0">
                <a:ea typeface="ＭＳ Ｐゴシック" pitchFamily="34" charset="-128"/>
              </a:rPr>
            </a:br>
            <a:endParaRPr lang="en-US" dirty="0"/>
          </a:p>
        </p:txBody>
      </p:sp>
      <p:pic>
        <p:nvPicPr>
          <p:cNvPr id="4" name="Picture 6" descr="shakespeare-75720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8800"/>
            <a:ext cx="258942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269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ACE-I Human Studies</a:t>
            </a:r>
            <a:endParaRPr lang="en-US" dirty="0"/>
          </a:p>
        </p:txBody>
      </p:sp>
      <p:sp>
        <p:nvSpPr>
          <p:cNvPr id="4" name="Content Placeholder 2"/>
          <p:cNvSpPr>
            <a:spLocks noGrp="1"/>
          </p:cNvSpPr>
          <p:nvPr>
            <p:ph idx="1"/>
          </p:nvPr>
        </p:nvSpPr>
        <p:spPr>
          <a:xfrm>
            <a:off x="228600" y="1600200"/>
            <a:ext cx="8610600" cy="4724400"/>
          </a:xfrm>
        </p:spPr>
        <p:txBody>
          <a:bodyPr>
            <a:normAutofit fontScale="85000" lnSpcReduction="20000"/>
          </a:bodyPr>
          <a:lstStyle/>
          <a:p>
            <a:pPr>
              <a:lnSpc>
                <a:spcPct val="90000"/>
              </a:lnSpc>
            </a:pPr>
            <a:r>
              <a:rPr lang="en-US" altLang="en-US" sz="2800" dirty="0">
                <a:ea typeface="ＭＳ Ｐゴシック" pitchFamily="34" charset="-128"/>
              </a:rPr>
              <a:t>Ramipril 10 mg/day reduced regurgitation in chronic mitral regurgitation secondary to mitral valve prolapse in patients with sinus rhythm.</a:t>
            </a:r>
            <a:r>
              <a:rPr lang="en-US" altLang="en-US" sz="3600" dirty="0">
                <a:ea typeface="ＭＳ Ｐゴシック" pitchFamily="34" charset="-128"/>
              </a:rPr>
              <a:t> </a:t>
            </a:r>
            <a:endParaRPr lang="en-US" altLang="en-US" sz="3600" dirty="0" smtClean="0">
              <a:ea typeface="ＭＳ Ｐゴシック" pitchFamily="34" charset="-128"/>
            </a:endParaRPr>
          </a:p>
          <a:p>
            <a:pPr lvl="1">
              <a:lnSpc>
                <a:spcPct val="90000"/>
              </a:lnSpc>
            </a:pPr>
            <a:r>
              <a:rPr lang="en-US" altLang="en-US" sz="1600" dirty="0" smtClean="0">
                <a:ea typeface="ＭＳ Ｐゴシック" pitchFamily="34" charset="-128"/>
              </a:rPr>
              <a:t>Effect </a:t>
            </a:r>
            <a:r>
              <a:rPr lang="en-US" altLang="en-US" sz="1600" dirty="0">
                <a:ea typeface="ＭＳ Ｐゴシック" pitchFamily="34" charset="-128"/>
              </a:rPr>
              <a:t>of </a:t>
            </a:r>
            <a:r>
              <a:rPr lang="en-US" altLang="en-US" sz="1600" dirty="0" err="1">
                <a:ea typeface="ＭＳ Ｐゴシック" pitchFamily="34" charset="-128"/>
              </a:rPr>
              <a:t>ramipril</a:t>
            </a:r>
            <a:r>
              <a:rPr lang="en-US" altLang="en-US" sz="1600" dirty="0">
                <a:ea typeface="ＭＳ Ｐゴシック" pitchFamily="34" charset="-128"/>
              </a:rPr>
              <a:t> on mitral regurgitation secondary to mitral valve prolapse </a:t>
            </a:r>
            <a:r>
              <a:rPr lang="en-US" altLang="en-US" sz="1600" dirty="0" err="1">
                <a:ea typeface="ＭＳ Ｐゴシック" pitchFamily="34" charset="-128"/>
                <a:hlinkClick r:id="rId2"/>
              </a:rPr>
              <a:t>Høst</a:t>
            </a:r>
            <a:r>
              <a:rPr lang="en-US" altLang="en-US" sz="1600" dirty="0">
                <a:ea typeface="ＭＳ Ｐゴシック" pitchFamily="34" charset="-128"/>
                <a:hlinkClick r:id="rId2"/>
              </a:rPr>
              <a:t> U</a:t>
            </a:r>
            <a:r>
              <a:rPr lang="en-US" altLang="en-US" sz="1600" dirty="0">
                <a:ea typeface="ＭＳ Ｐゴシック" pitchFamily="34" charset="-128"/>
              </a:rPr>
              <a:t>, </a:t>
            </a:r>
            <a:r>
              <a:rPr lang="en-US" altLang="en-US" sz="1600" dirty="0" err="1">
                <a:ea typeface="ＭＳ Ｐゴシック" pitchFamily="34" charset="-128"/>
                <a:hlinkClick r:id="rId3"/>
              </a:rPr>
              <a:t>Kelbaek</a:t>
            </a:r>
            <a:r>
              <a:rPr lang="en-US" altLang="en-US" sz="1600" dirty="0">
                <a:ea typeface="ＭＳ Ｐゴシック" pitchFamily="34" charset="-128"/>
                <a:hlinkClick r:id="rId3"/>
              </a:rPr>
              <a:t> H</a:t>
            </a:r>
            <a:r>
              <a:rPr lang="en-US" altLang="en-US" sz="1600" dirty="0">
                <a:ea typeface="ＭＳ Ｐゴシック" pitchFamily="34" charset="-128"/>
              </a:rPr>
              <a:t>, </a:t>
            </a:r>
            <a:r>
              <a:rPr lang="en-US" altLang="en-US" sz="1600" dirty="0">
                <a:ea typeface="ＭＳ Ｐゴシック" pitchFamily="34" charset="-128"/>
                <a:hlinkClick r:id="rId4"/>
              </a:rPr>
              <a:t>Hildebrandt P</a:t>
            </a:r>
            <a:r>
              <a:rPr lang="en-US" altLang="en-US" sz="1600" dirty="0">
                <a:ea typeface="ＭＳ Ｐゴシック" pitchFamily="34" charset="-128"/>
              </a:rPr>
              <a:t>, </a:t>
            </a:r>
            <a:r>
              <a:rPr lang="en-US" altLang="en-US" sz="1600" dirty="0" err="1">
                <a:ea typeface="ＭＳ Ｐゴシック" pitchFamily="34" charset="-128"/>
                <a:hlinkClick r:id="rId5"/>
              </a:rPr>
              <a:t>Skagen</a:t>
            </a:r>
            <a:r>
              <a:rPr lang="en-US" altLang="en-US" sz="1600" dirty="0">
                <a:ea typeface="ＭＳ Ｐゴシック" pitchFamily="34" charset="-128"/>
                <a:hlinkClick r:id="rId5"/>
              </a:rPr>
              <a:t> K</a:t>
            </a:r>
            <a:r>
              <a:rPr lang="en-US" altLang="en-US" sz="1600" dirty="0">
                <a:ea typeface="ＭＳ Ｐゴシック" pitchFamily="34" charset="-128"/>
              </a:rPr>
              <a:t>, </a:t>
            </a:r>
            <a:r>
              <a:rPr lang="en-US" altLang="en-US" sz="1600" dirty="0" err="1">
                <a:ea typeface="ＭＳ Ｐゴシック" pitchFamily="34" charset="-128"/>
                <a:hlinkClick r:id="rId6"/>
              </a:rPr>
              <a:t>Aldershvile</a:t>
            </a:r>
            <a:r>
              <a:rPr lang="en-US" altLang="en-US" sz="1600" dirty="0">
                <a:ea typeface="ＭＳ Ｐゴシック" pitchFamily="34" charset="-128"/>
                <a:hlinkClick r:id="rId6"/>
              </a:rPr>
              <a:t> J</a:t>
            </a:r>
            <a:r>
              <a:rPr lang="en-US" altLang="en-US" sz="1600" dirty="0">
                <a:ea typeface="ＭＳ Ｐゴシック" pitchFamily="34" charset="-128"/>
              </a:rPr>
              <a:t>. Am J </a:t>
            </a:r>
            <a:r>
              <a:rPr lang="en-US" altLang="en-US" sz="1600" dirty="0" err="1">
                <a:ea typeface="ＭＳ Ｐゴシック" pitchFamily="34" charset="-128"/>
              </a:rPr>
              <a:t>Cardiol</a:t>
            </a:r>
            <a:r>
              <a:rPr lang="en-US" altLang="en-US" sz="1600" dirty="0">
                <a:ea typeface="ＭＳ Ｐゴシック" pitchFamily="34" charset="-128"/>
              </a:rPr>
              <a:t>. 1997 Sep 1;80(5):655-8</a:t>
            </a:r>
            <a:r>
              <a:rPr lang="en-US" altLang="en-US" sz="3400" dirty="0">
                <a:ea typeface="ＭＳ Ｐゴシック" pitchFamily="34" charset="-128"/>
              </a:rPr>
              <a:t> </a:t>
            </a:r>
          </a:p>
          <a:p>
            <a:pPr>
              <a:lnSpc>
                <a:spcPct val="90000"/>
              </a:lnSpc>
            </a:pPr>
            <a:r>
              <a:rPr lang="en-US" altLang="en-US" sz="2800" dirty="0">
                <a:ea typeface="ＭＳ Ｐゴシック" pitchFamily="34" charset="-128"/>
              </a:rPr>
              <a:t>Patients with MR do not experience significant changes in MR severity, LV size, or functional status after 6 months of treatment with angiotensin-converting enzyme inhibition.</a:t>
            </a:r>
            <a:r>
              <a:rPr lang="en-US" altLang="en-US" sz="3600" dirty="0">
                <a:ea typeface="ＭＳ Ｐゴシック" pitchFamily="34" charset="-128"/>
              </a:rPr>
              <a:t> </a:t>
            </a:r>
            <a:endParaRPr lang="en-US" altLang="en-US" sz="3600" dirty="0" smtClean="0">
              <a:ea typeface="ＭＳ Ｐゴシック" pitchFamily="34" charset="-128"/>
            </a:endParaRPr>
          </a:p>
          <a:p>
            <a:pPr lvl="1">
              <a:lnSpc>
                <a:spcPct val="90000"/>
              </a:lnSpc>
            </a:pPr>
            <a:r>
              <a:rPr lang="en-US" altLang="en-US" sz="1500" dirty="0" smtClean="0">
                <a:ea typeface="ＭＳ Ｐゴシック" pitchFamily="34" charset="-128"/>
              </a:rPr>
              <a:t>Effects </a:t>
            </a:r>
            <a:r>
              <a:rPr lang="en-US" altLang="en-US" sz="1500" dirty="0">
                <a:ea typeface="ＭＳ Ｐゴシック" pitchFamily="34" charset="-128"/>
              </a:rPr>
              <a:t>of angiotensin-converting enzyme inhibition on mitral regurgitation severity, left ventricular size, and functional </a:t>
            </a:r>
            <a:r>
              <a:rPr lang="en-US" altLang="en-US" sz="1500" dirty="0" err="1">
                <a:ea typeface="ＭＳ Ｐゴシック" pitchFamily="34" charset="-128"/>
              </a:rPr>
              <a:t>capacity.</a:t>
            </a:r>
            <a:r>
              <a:rPr lang="en-US" altLang="en-US" sz="1500" dirty="0" err="1">
                <a:ea typeface="ＭＳ Ｐゴシック" pitchFamily="34" charset="-128"/>
                <a:hlinkClick r:id="rId7"/>
              </a:rPr>
              <a:t>Harris</a:t>
            </a:r>
            <a:r>
              <a:rPr lang="en-US" altLang="en-US" sz="1500" dirty="0">
                <a:ea typeface="ＭＳ Ｐゴシック" pitchFamily="34" charset="-128"/>
                <a:hlinkClick r:id="rId7"/>
              </a:rPr>
              <a:t> KM</a:t>
            </a:r>
            <a:r>
              <a:rPr lang="en-US" altLang="en-US" sz="1500" dirty="0">
                <a:ea typeface="ＭＳ Ｐゴシック" pitchFamily="34" charset="-128"/>
              </a:rPr>
              <a:t>, </a:t>
            </a:r>
            <a:r>
              <a:rPr lang="en-US" altLang="en-US" sz="1500" dirty="0" err="1">
                <a:ea typeface="ＭＳ Ｐゴシック" pitchFamily="34" charset="-128"/>
                <a:hlinkClick r:id="rId8"/>
              </a:rPr>
              <a:t>Aeppli</a:t>
            </a:r>
            <a:r>
              <a:rPr lang="en-US" altLang="en-US" sz="1500" dirty="0">
                <a:ea typeface="ＭＳ Ｐゴシック" pitchFamily="34" charset="-128"/>
                <a:hlinkClick r:id="rId8"/>
              </a:rPr>
              <a:t> DM</a:t>
            </a:r>
            <a:r>
              <a:rPr lang="en-US" altLang="en-US" sz="1500" dirty="0">
                <a:ea typeface="ＭＳ Ｐゴシック" pitchFamily="34" charset="-128"/>
              </a:rPr>
              <a:t>, </a:t>
            </a:r>
            <a:r>
              <a:rPr lang="en-US" altLang="en-US" sz="1500" dirty="0">
                <a:ea typeface="ＭＳ Ｐゴシック" pitchFamily="34" charset="-128"/>
                <a:hlinkClick r:id="rId9"/>
              </a:rPr>
              <a:t>Carey CF</a:t>
            </a:r>
            <a:r>
              <a:rPr lang="en-US" altLang="en-US" sz="1500" dirty="0">
                <a:ea typeface="ＭＳ Ｐゴシック" pitchFamily="34" charset="-128"/>
              </a:rPr>
              <a:t>. Am Heart J. 2005 Nov;150(5):1106.  </a:t>
            </a:r>
          </a:p>
          <a:p>
            <a:pPr>
              <a:lnSpc>
                <a:spcPct val="90000"/>
              </a:lnSpc>
            </a:pPr>
            <a:r>
              <a:rPr lang="en-US" altLang="en-US" sz="2800" dirty="0">
                <a:ea typeface="ＭＳ Ｐゴシック" pitchFamily="34" charset="-128"/>
              </a:rPr>
              <a:t>The data showed that for pediatric patients single-dose treatment with oral enalapril reduces the severity of mitral regurgitation and improves left ventricular loading conditions and systolic performance without impairment of myocardial contractility</a:t>
            </a:r>
            <a:r>
              <a:rPr lang="en-US" altLang="en-US" sz="3200" dirty="0">
                <a:ea typeface="ＭＳ Ｐゴシック" pitchFamily="34" charset="-128"/>
              </a:rPr>
              <a:t>.</a:t>
            </a:r>
            <a:r>
              <a:rPr lang="en-US" altLang="en-US" sz="3600" dirty="0">
                <a:ea typeface="ＭＳ Ｐゴシック" pitchFamily="34" charset="-128"/>
              </a:rPr>
              <a:t> </a:t>
            </a:r>
            <a:endParaRPr lang="en-US" altLang="en-US" sz="3600" dirty="0" smtClean="0">
              <a:ea typeface="ＭＳ Ｐゴシック" pitchFamily="34" charset="-128"/>
            </a:endParaRPr>
          </a:p>
          <a:p>
            <a:pPr lvl="1">
              <a:lnSpc>
                <a:spcPct val="90000"/>
              </a:lnSpc>
            </a:pPr>
            <a:r>
              <a:rPr lang="en-US" altLang="en-US" sz="1600" dirty="0" smtClean="0">
                <a:ea typeface="ＭＳ Ｐゴシック" pitchFamily="34" charset="-128"/>
              </a:rPr>
              <a:t>Hemodynamic </a:t>
            </a:r>
            <a:r>
              <a:rPr lang="en-US" altLang="en-US" sz="1600" dirty="0">
                <a:ea typeface="ＭＳ Ｐゴシック" pitchFamily="34" charset="-128"/>
              </a:rPr>
              <a:t>effects of a single oral dose of enalapril among children with asymptomatic chronic mitral regurgitation. </a:t>
            </a:r>
            <a:r>
              <a:rPr lang="en-US" altLang="en-US" sz="1600" dirty="0" err="1">
                <a:ea typeface="ＭＳ Ｐゴシック" pitchFamily="34" charset="-128"/>
                <a:hlinkClick r:id="rId10"/>
              </a:rPr>
              <a:t>Calabrò</a:t>
            </a:r>
            <a:r>
              <a:rPr lang="en-US" altLang="en-US" sz="1600" dirty="0">
                <a:ea typeface="ＭＳ Ｐゴシック" pitchFamily="34" charset="-128"/>
                <a:hlinkClick r:id="rId10"/>
              </a:rPr>
              <a:t> R</a:t>
            </a:r>
            <a:r>
              <a:rPr lang="en-US" altLang="en-US" sz="1600" dirty="0">
                <a:ea typeface="ＭＳ Ｐゴシック" pitchFamily="34" charset="-128"/>
              </a:rPr>
              <a:t>, </a:t>
            </a:r>
            <a:r>
              <a:rPr lang="en-US" altLang="en-US" sz="1600" dirty="0" err="1">
                <a:ea typeface="ＭＳ Ｐゴシック" pitchFamily="34" charset="-128"/>
                <a:hlinkClick r:id="rId11"/>
              </a:rPr>
              <a:t>Pisacane</a:t>
            </a:r>
            <a:r>
              <a:rPr lang="en-US" altLang="en-US" sz="1600" dirty="0">
                <a:ea typeface="ＭＳ Ｐゴシック" pitchFamily="34" charset="-128"/>
                <a:hlinkClick r:id="rId11"/>
              </a:rPr>
              <a:t> C</a:t>
            </a:r>
            <a:r>
              <a:rPr lang="en-US" altLang="en-US" sz="1600" dirty="0">
                <a:ea typeface="ＭＳ Ｐゴシック" pitchFamily="34" charset="-128"/>
              </a:rPr>
              <a:t>, </a:t>
            </a:r>
            <a:r>
              <a:rPr lang="en-US" altLang="en-US" sz="1600" dirty="0" err="1">
                <a:ea typeface="ＭＳ Ｐゴシック" pitchFamily="34" charset="-128"/>
                <a:hlinkClick r:id="rId12"/>
              </a:rPr>
              <a:t>Pacileo</a:t>
            </a:r>
            <a:r>
              <a:rPr lang="en-US" altLang="en-US" sz="1600" dirty="0">
                <a:ea typeface="ＭＳ Ｐゴシック" pitchFamily="34" charset="-128"/>
                <a:hlinkClick r:id="rId12"/>
              </a:rPr>
              <a:t> G</a:t>
            </a:r>
            <a:r>
              <a:rPr lang="en-US" altLang="en-US" sz="1600" dirty="0">
                <a:ea typeface="ＭＳ Ｐゴシック" pitchFamily="34" charset="-128"/>
              </a:rPr>
              <a:t>, </a:t>
            </a:r>
            <a:r>
              <a:rPr lang="en-US" altLang="en-US" sz="1600" dirty="0">
                <a:ea typeface="ＭＳ Ｐゴシック" pitchFamily="34" charset="-128"/>
                <a:hlinkClick r:id="rId13"/>
              </a:rPr>
              <a:t>Russo MG</a:t>
            </a:r>
            <a:r>
              <a:rPr lang="en-US" altLang="en-US" sz="1600" dirty="0">
                <a:ea typeface="ＭＳ Ｐゴシック" pitchFamily="34" charset="-128"/>
              </a:rPr>
              <a:t>. Am Heart J. 1999 Nov;138(5 Pt 1):955-61 </a:t>
            </a:r>
          </a:p>
          <a:p>
            <a:endParaRPr lang="en-US" dirty="0"/>
          </a:p>
        </p:txBody>
      </p:sp>
    </p:spTree>
    <p:extLst>
      <p:ext uri="{BB962C8B-B14F-4D97-AF65-F5344CB8AC3E}">
        <p14:creationId xmlns:p14="http://schemas.microsoft.com/office/powerpoint/2010/main" val="3408944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smtClean="0"/>
              <a:t>Norvasc (amlodipine)</a:t>
            </a:r>
            <a:endParaRPr lang="en-US" dirty="0"/>
          </a:p>
        </p:txBody>
      </p:sp>
      <p:sp>
        <p:nvSpPr>
          <p:cNvPr id="3" name="Content Placeholder 2"/>
          <p:cNvSpPr>
            <a:spLocks noGrp="1"/>
          </p:cNvSpPr>
          <p:nvPr>
            <p:ph idx="1"/>
          </p:nvPr>
        </p:nvSpPr>
        <p:spPr>
          <a:xfrm>
            <a:off x="457200" y="1828801"/>
            <a:ext cx="8229600" cy="4343399"/>
          </a:xfrm>
        </p:spPr>
        <p:txBody>
          <a:bodyPr>
            <a:noAutofit/>
          </a:bodyPr>
          <a:lstStyle/>
          <a:p>
            <a:pPr>
              <a:lnSpc>
                <a:spcPct val="80000"/>
              </a:lnSpc>
            </a:pPr>
            <a:r>
              <a:rPr lang="en-US" altLang="en-US" sz="2000" dirty="0">
                <a:ea typeface="ＭＳ Ｐゴシック" pitchFamily="34" charset="-128"/>
              </a:rPr>
              <a:t>Reflex tachycardia a concern</a:t>
            </a:r>
          </a:p>
          <a:p>
            <a:pPr>
              <a:lnSpc>
                <a:spcPct val="80000"/>
              </a:lnSpc>
            </a:pPr>
            <a:r>
              <a:rPr lang="en-US" altLang="en-US" sz="2000" dirty="0">
                <a:ea typeface="ＭＳ Ｐゴシック" pitchFamily="34" charset="-128"/>
              </a:rPr>
              <a:t>Effects of amlodipine on severity or mitral regurgitation in dogs with chronic mitral valve disease. </a:t>
            </a:r>
            <a:r>
              <a:rPr lang="en-US" altLang="en-US" sz="1600" dirty="0" err="1">
                <a:ea typeface="ＭＳ Ｐゴシック" pitchFamily="34" charset="-128"/>
              </a:rPr>
              <a:t>Oyama</a:t>
            </a:r>
            <a:r>
              <a:rPr lang="en-US" altLang="en-US" sz="1600" dirty="0">
                <a:ea typeface="ＭＳ Ｐゴシック" pitchFamily="34" charset="-128"/>
              </a:rPr>
              <a:t> MA, </a:t>
            </a:r>
            <a:r>
              <a:rPr lang="en-US" altLang="en-US" sz="1600" dirty="0" err="1">
                <a:ea typeface="ＭＳ Ｐゴシック" pitchFamily="34" charset="-128"/>
              </a:rPr>
              <a:t>Prosek</a:t>
            </a:r>
            <a:r>
              <a:rPr lang="en-US" altLang="en-US" sz="1600" dirty="0">
                <a:ea typeface="ＭＳ Ｐゴシック" pitchFamily="34" charset="-128"/>
              </a:rPr>
              <a:t> R, Sisson DD (abstract) JVIM 2003:17: 339</a:t>
            </a:r>
          </a:p>
          <a:p>
            <a:pPr lvl="1">
              <a:lnSpc>
                <a:spcPct val="80000"/>
              </a:lnSpc>
            </a:pPr>
            <a:r>
              <a:rPr lang="en-US" altLang="en-US" sz="2000" dirty="0">
                <a:ea typeface="ＭＳ Ｐゴシック" pitchFamily="34" charset="-128"/>
              </a:rPr>
              <a:t>Added on conventional therapy</a:t>
            </a:r>
          </a:p>
          <a:p>
            <a:pPr lvl="1">
              <a:lnSpc>
                <a:spcPct val="80000"/>
              </a:lnSpc>
            </a:pPr>
            <a:r>
              <a:rPr lang="en-US" altLang="en-US" sz="2000" dirty="0">
                <a:ea typeface="ＭＳ Ｐゴシック" pitchFamily="34" charset="-128"/>
              </a:rPr>
              <a:t>Reduced regurgitant fraction and orifice area</a:t>
            </a:r>
          </a:p>
          <a:p>
            <a:pPr lvl="1">
              <a:lnSpc>
                <a:spcPct val="80000"/>
              </a:lnSpc>
            </a:pPr>
            <a:r>
              <a:rPr lang="en-US" altLang="en-US" sz="2000" dirty="0">
                <a:ea typeface="ＭＳ Ｐゴシック" pitchFamily="34" charset="-128"/>
              </a:rPr>
              <a:t>Decreased blood pressure</a:t>
            </a:r>
          </a:p>
          <a:p>
            <a:pPr lvl="1">
              <a:lnSpc>
                <a:spcPct val="80000"/>
              </a:lnSpc>
            </a:pPr>
            <a:r>
              <a:rPr lang="en-US" altLang="en-US" sz="2000" dirty="0">
                <a:ea typeface="ＭＳ Ｐゴシック" pitchFamily="34" charset="-128"/>
              </a:rPr>
              <a:t>No change in heart rate</a:t>
            </a:r>
          </a:p>
          <a:p>
            <a:r>
              <a:rPr lang="en-US" altLang="en-US" sz="2000" dirty="0">
                <a:ea typeface="ＭＳ Ｐゴシック" pitchFamily="34" charset="-128"/>
              </a:rPr>
              <a:t>Comparative effects of amlodipine and benazepril on left atrial pressure in dogs with experimentally-induced mitral valve regurgitation. </a:t>
            </a:r>
            <a:r>
              <a:rPr lang="en-US" altLang="en-US" sz="1600" dirty="0">
                <a:ea typeface="ＭＳ Ｐゴシック" pitchFamily="34" charset="-128"/>
              </a:rPr>
              <a:t>Suzuki S, Fukushima R et al BMC Vet Res. 2012 Sep 18;8:166</a:t>
            </a:r>
          </a:p>
          <a:p>
            <a:pPr lvl="1"/>
            <a:r>
              <a:rPr lang="en-US" altLang="en-US" sz="2000" dirty="0">
                <a:ea typeface="ＭＳ Ｐゴシック" pitchFamily="34" charset="-128"/>
              </a:rPr>
              <a:t>Greater reduction in LA pressure over Benazepril</a:t>
            </a:r>
          </a:p>
          <a:p>
            <a:pPr>
              <a:lnSpc>
                <a:spcPct val="80000"/>
              </a:lnSpc>
            </a:pPr>
            <a:r>
              <a:rPr lang="en-US" altLang="en-US" sz="2000" dirty="0">
                <a:ea typeface="ＭＳ Ｐゴシック" pitchFamily="34" charset="-128"/>
              </a:rPr>
              <a:t>Dose 0.05-0.25 mg/kg QD- BID</a:t>
            </a:r>
          </a:p>
          <a:p>
            <a:pPr lvl="1">
              <a:lnSpc>
                <a:spcPct val="80000"/>
              </a:lnSpc>
            </a:pPr>
            <a:r>
              <a:rPr lang="en-US" altLang="en-US" sz="2000" dirty="0">
                <a:ea typeface="ＭＳ Ｐゴシック" pitchFamily="34" charset="-128"/>
              </a:rPr>
              <a:t> (study dose 0.25 mg/kg)</a:t>
            </a:r>
          </a:p>
          <a:p>
            <a:endParaRPr lang="en-US" sz="3600" dirty="0"/>
          </a:p>
        </p:txBody>
      </p:sp>
    </p:spTree>
    <p:extLst>
      <p:ext uri="{BB962C8B-B14F-4D97-AF65-F5344CB8AC3E}">
        <p14:creationId xmlns:p14="http://schemas.microsoft.com/office/powerpoint/2010/main" val="421469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smtClean="0"/>
              <a:t>Beta Blockers</a:t>
            </a:r>
            <a:endParaRPr lang="en-US" dirty="0"/>
          </a:p>
        </p:txBody>
      </p:sp>
      <p:sp>
        <p:nvSpPr>
          <p:cNvPr id="3" name="Content Placeholder 2"/>
          <p:cNvSpPr>
            <a:spLocks noGrp="1"/>
          </p:cNvSpPr>
          <p:nvPr>
            <p:ph idx="1"/>
          </p:nvPr>
        </p:nvSpPr>
        <p:spPr>
          <a:xfrm>
            <a:off x="457200" y="1905000"/>
            <a:ext cx="8229600" cy="4419600"/>
          </a:xfrm>
        </p:spPr>
        <p:txBody>
          <a:bodyPr>
            <a:normAutofit/>
          </a:bodyPr>
          <a:lstStyle/>
          <a:p>
            <a:r>
              <a:rPr lang="en-US" altLang="en-US" sz="2600" dirty="0">
                <a:ea typeface="ＭＳ Ｐゴシック" pitchFamily="34" charset="-128"/>
              </a:rPr>
              <a:t>Indicated for Rx of human CHF</a:t>
            </a:r>
          </a:p>
          <a:p>
            <a:r>
              <a:rPr lang="en-US" altLang="en-US" sz="2600" dirty="0">
                <a:ea typeface="ＭＳ Ｐゴシック" pitchFamily="34" charset="-128"/>
              </a:rPr>
              <a:t>Heightened cardiac specific sympathetic nervous system (SNS) activity with chronic MR </a:t>
            </a:r>
          </a:p>
          <a:p>
            <a:r>
              <a:rPr lang="en-US" altLang="en-US" sz="2600" dirty="0">
                <a:ea typeface="ＭＳ Ｐゴシック" pitchFamily="34" charset="-128"/>
              </a:rPr>
              <a:t>Improved LV systolic function in an experimental canine model of chronic MR</a:t>
            </a:r>
          </a:p>
          <a:p>
            <a:pPr lvl="1"/>
            <a:r>
              <a:rPr lang="en-US" altLang="en-US" sz="2200" dirty="0">
                <a:ea typeface="ＭＳ Ｐゴシック" pitchFamily="34" charset="-128"/>
              </a:rPr>
              <a:t>High dose atenolol therapy </a:t>
            </a:r>
          </a:p>
          <a:p>
            <a:r>
              <a:rPr lang="en-US" altLang="en-US" sz="2600" dirty="0">
                <a:ea typeface="ＭＳ Ｐゴシック" pitchFamily="34" charset="-128"/>
              </a:rPr>
              <a:t>Elevated concentrations of circulating norepinephrine documented in canine patients with clinical MVD and in an experimental canine model of chronic MR </a:t>
            </a:r>
          </a:p>
        </p:txBody>
      </p:sp>
    </p:spTree>
    <p:extLst>
      <p:ext uri="{BB962C8B-B14F-4D97-AF65-F5344CB8AC3E}">
        <p14:creationId xmlns:p14="http://schemas.microsoft.com/office/powerpoint/2010/main" val="1790707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Coreg (carvedilol)</a:t>
            </a:r>
            <a:endParaRPr lang="en-US" dirty="0"/>
          </a:p>
        </p:txBody>
      </p:sp>
      <p:sp>
        <p:nvSpPr>
          <p:cNvPr id="3" name="Content Placeholder 2"/>
          <p:cNvSpPr>
            <a:spLocks noGrp="1"/>
          </p:cNvSpPr>
          <p:nvPr>
            <p:ph idx="1"/>
          </p:nvPr>
        </p:nvSpPr>
        <p:spPr>
          <a:xfrm>
            <a:off x="457200" y="1905000"/>
            <a:ext cx="8229600" cy="4221163"/>
          </a:xfrm>
        </p:spPr>
        <p:txBody>
          <a:bodyPr>
            <a:noAutofit/>
          </a:bodyPr>
          <a:lstStyle/>
          <a:p>
            <a:pPr>
              <a:lnSpc>
                <a:spcPct val="90000"/>
              </a:lnSpc>
            </a:pPr>
            <a:r>
              <a:rPr lang="en-US" altLang="en-US" sz="2000" dirty="0">
                <a:ea typeface="ＭＳ Ｐゴシック" pitchFamily="34" charset="-128"/>
              </a:rPr>
              <a:t>Coreg</a:t>
            </a:r>
          </a:p>
          <a:p>
            <a:pPr lvl="1">
              <a:lnSpc>
                <a:spcPct val="90000"/>
              </a:lnSpc>
            </a:pPr>
            <a:r>
              <a:rPr lang="en-US" altLang="en-US" sz="2000" dirty="0">
                <a:ea typeface="ＭＳ Ｐゴシック" pitchFamily="34" charset="-128"/>
              </a:rPr>
              <a:t>Available in 3.125, 6.25, 12.5 and 25 mg tablets</a:t>
            </a:r>
          </a:p>
          <a:p>
            <a:pPr>
              <a:lnSpc>
                <a:spcPct val="90000"/>
              </a:lnSpc>
            </a:pPr>
            <a:r>
              <a:rPr lang="en-US" altLang="en-US" sz="2000" dirty="0">
                <a:ea typeface="ＭＳ Ｐゴシック" pitchFamily="34" charset="-128"/>
              </a:rPr>
              <a:t>Dose – 0.2-0.4 mg/kg BID</a:t>
            </a:r>
          </a:p>
          <a:p>
            <a:pPr>
              <a:lnSpc>
                <a:spcPct val="90000"/>
              </a:lnSpc>
            </a:pPr>
            <a:r>
              <a:rPr lang="en-US" altLang="en-US" sz="2000" dirty="0">
                <a:ea typeface="ＭＳ Ｐゴシック" pitchFamily="34" charset="-128"/>
              </a:rPr>
              <a:t>3</a:t>
            </a:r>
            <a:r>
              <a:rPr lang="en-US" altLang="en-US" sz="2000" baseline="30000" dirty="0">
                <a:ea typeface="ＭＳ Ｐゴシック" pitchFamily="34" charset="-128"/>
              </a:rPr>
              <a:t>rd</a:t>
            </a:r>
            <a:r>
              <a:rPr lang="en-US" altLang="en-US" sz="2000" dirty="0">
                <a:ea typeface="ＭＳ Ｐゴシック" pitchFamily="34" charset="-128"/>
              </a:rPr>
              <a:t> generation Beta blocker</a:t>
            </a:r>
          </a:p>
          <a:p>
            <a:pPr lvl="1">
              <a:lnSpc>
                <a:spcPct val="90000"/>
              </a:lnSpc>
            </a:pPr>
            <a:r>
              <a:rPr lang="en-US" altLang="en-US" sz="2000" dirty="0">
                <a:ea typeface="ＭＳ Ｐゴシック" pitchFamily="34" charset="-128"/>
              </a:rPr>
              <a:t>Non-selective beta receptor blockade</a:t>
            </a:r>
          </a:p>
          <a:p>
            <a:pPr lvl="1">
              <a:lnSpc>
                <a:spcPct val="90000"/>
              </a:lnSpc>
            </a:pPr>
            <a:r>
              <a:rPr lang="en-US" altLang="en-US" sz="2000" dirty="0">
                <a:ea typeface="ＭＳ Ｐゴシック" pitchFamily="34" charset="-128"/>
              </a:rPr>
              <a:t>Alpha 1 receptor blockade</a:t>
            </a:r>
          </a:p>
          <a:p>
            <a:pPr lvl="1">
              <a:lnSpc>
                <a:spcPct val="90000"/>
              </a:lnSpc>
            </a:pPr>
            <a:r>
              <a:rPr lang="en-US" altLang="en-US" sz="2000" dirty="0">
                <a:ea typeface="ＭＳ Ｐゴシック" pitchFamily="34" charset="-128"/>
              </a:rPr>
              <a:t>Antioxidant properties</a:t>
            </a:r>
          </a:p>
          <a:p>
            <a:pPr>
              <a:lnSpc>
                <a:spcPct val="90000"/>
              </a:lnSpc>
            </a:pPr>
            <a:r>
              <a:rPr lang="en-US" altLang="en-US" sz="2000" dirty="0">
                <a:ea typeface="ＭＳ Ｐゴシック" pitchFamily="34" charset="-128"/>
              </a:rPr>
              <a:t>Slow titration of dose up to target dose</a:t>
            </a:r>
          </a:p>
          <a:p>
            <a:pPr>
              <a:lnSpc>
                <a:spcPct val="90000"/>
              </a:lnSpc>
            </a:pPr>
            <a:r>
              <a:rPr lang="en-US" altLang="en-US" sz="2000" dirty="0">
                <a:ea typeface="ＭＳ Ｐゴシック" pitchFamily="34" charset="-128"/>
              </a:rPr>
              <a:t>Well tolerated in preclinical disease  </a:t>
            </a:r>
          </a:p>
          <a:p>
            <a:pPr lvl="1">
              <a:lnSpc>
                <a:spcPct val="90000"/>
              </a:lnSpc>
            </a:pPr>
            <a:r>
              <a:rPr lang="en-US" altLang="en-US" sz="1200" dirty="0">
                <a:ea typeface="ＭＳ Ｐゴシック" pitchFamily="34" charset="-128"/>
              </a:rPr>
              <a:t>Gordon S, Saunders AB et al </a:t>
            </a:r>
            <a:r>
              <a:rPr lang="en-US" altLang="en-US" sz="1200" dirty="0" err="1">
                <a:ea typeface="ＭＳ Ｐゴシック" pitchFamily="34" charset="-128"/>
              </a:rPr>
              <a:t>Retrosepctive</a:t>
            </a:r>
            <a:r>
              <a:rPr lang="en-US" altLang="en-US" sz="1200" dirty="0">
                <a:ea typeface="ＭＳ Ｐゴシック" pitchFamily="34" charset="-128"/>
              </a:rPr>
              <a:t> review of carvedilol administration in 38 dogs with preclinical chronic </a:t>
            </a:r>
            <a:r>
              <a:rPr lang="en-US" altLang="en-US" sz="1200" dirty="0" err="1">
                <a:ea typeface="ＭＳ Ｐゴシック" pitchFamily="34" charset="-128"/>
              </a:rPr>
              <a:t>valvular</a:t>
            </a:r>
            <a:r>
              <a:rPr lang="en-US" altLang="en-US" sz="1200" dirty="0">
                <a:ea typeface="ＭＳ Ｐゴシック" pitchFamily="34" charset="-128"/>
              </a:rPr>
              <a:t> heart disease. J Vet </a:t>
            </a:r>
            <a:r>
              <a:rPr lang="en-US" altLang="en-US" sz="1200" dirty="0" err="1">
                <a:ea typeface="ＭＳ Ｐゴシック" pitchFamily="34" charset="-128"/>
              </a:rPr>
              <a:t>Cardiol</a:t>
            </a:r>
            <a:r>
              <a:rPr lang="en-US" altLang="en-US" sz="1200" dirty="0">
                <a:ea typeface="ＭＳ Ｐゴシック" pitchFamily="34" charset="-128"/>
              </a:rPr>
              <a:t>, 2012 (1):243-252</a:t>
            </a:r>
          </a:p>
          <a:p>
            <a:pPr>
              <a:lnSpc>
                <a:spcPct val="90000"/>
              </a:lnSpc>
            </a:pPr>
            <a:r>
              <a:rPr lang="en-US" altLang="en-US" sz="2000" dirty="0">
                <a:ea typeface="ＭＳ Ｐゴシック" pitchFamily="34" charset="-128"/>
              </a:rPr>
              <a:t>No improvement in SNS activation and echo variables over 3 months in chronic MR</a:t>
            </a:r>
            <a:r>
              <a:rPr lang="en-US" altLang="en-US" sz="2400" dirty="0">
                <a:ea typeface="ＭＳ Ｐゴシック" pitchFamily="34" charset="-128"/>
              </a:rPr>
              <a:t> </a:t>
            </a:r>
          </a:p>
          <a:p>
            <a:pPr lvl="1">
              <a:lnSpc>
                <a:spcPct val="90000"/>
              </a:lnSpc>
            </a:pPr>
            <a:r>
              <a:rPr lang="en-US" altLang="en-US" sz="1200" dirty="0" err="1">
                <a:ea typeface="ＭＳ Ｐゴシック" pitchFamily="34" charset="-128"/>
              </a:rPr>
              <a:t>Marcondes-Santos,M</a:t>
            </a:r>
            <a:r>
              <a:rPr lang="en-US" altLang="en-US" sz="1200" dirty="0">
                <a:ea typeface="ＭＳ Ｐゴシック" pitchFamily="34" charset="-128"/>
              </a:rPr>
              <a:t>, </a:t>
            </a:r>
            <a:r>
              <a:rPr lang="en-US" altLang="en-US" sz="1200" dirty="0" err="1">
                <a:ea typeface="ＭＳ Ｐゴシック" pitchFamily="34" charset="-128"/>
              </a:rPr>
              <a:t>Tarasoutchi</a:t>
            </a:r>
            <a:r>
              <a:rPr lang="en-US" altLang="en-US" sz="1200" dirty="0">
                <a:ea typeface="ＭＳ Ｐゴシック" pitchFamily="34" charset="-128"/>
              </a:rPr>
              <a:t> F et al. Effects of carvedilol treatment in dogs with chronic mitral </a:t>
            </a:r>
            <a:r>
              <a:rPr lang="en-US" altLang="en-US" sz="1200" dirty="0" err="1">
                <a:ea typeface="ＭＳ Ｐゴシック" pitchFamily="34" charset="-128"/>
              </a:rPr>
              <a:t>valvular</a:t>
            </a:r>
            <a:r>
              <a:rPr lang="en-US" altLang="en-US" sz="1200" dirty="0">
                <a:ea typeface="ＭＳ Ｐゴシック" pitchFamily="34" charset="-128"/>
              </a:rPr>
              <a:t> disease. JVIM 2007:21: 996</a:t>
            </a:r>
          </a:p>
          <a:p>
            <a:pPr>
              <a:lnSpc>
                <a:spcPct val="90000"/>
              </a:lnSpc>
            </a:pPr>
            <a:endParaRPr lang="en-US" altLang="en-US" sz="1200" b="1" dirty="0">
              <a:ea typeface="ＭＳ Ｐゴシック" pitchFamily="34" charset="-128"/>
            </a:endParaRPr>
          </a:p>
          <a:p>
            <a:endParaRPr lang="en-US" dirty="0"/>
          </a:p>
        </p:txBody>
      </p:sp>
      <p:pic>
        <p:nvPicPr>
          <p:cNvPr id="7" name="Picture 5" descr="cor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274917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27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Coreg (carvedilol)</a:t>
            </a:r>
          </a:p>
        </p:txBody>
      </p:sp>
      <p:sp>
        <p:nvSpPr>
          <p:cNvPr id="3" name="Content Placeholder 2"/>
          <p:cNvSpPr>
            <a:spLocks noGrp="1"/>
          </p:cNvSpPr>
          <p:nvPr>
            <p:ph idx="1"/>
          </p:nvPr>
        </p:nvSpPr>
        <p:spPr/>
        <p:txBody>
          <a:bodyPr/>
          <a:lstStyle/>
          <a:p>
            <a:pPr>
              <a:lnSpc>
                <a:spcPct val="90000"/>
              </a:lnSpc>
            </a:pPr>
            <a:r>
              <a:rPr lang="en-US" altLang="en-US" dirty="0">
                <a:ea typeface="ＭＳ Ｐゴシック" pitchFamily="34" charset="-128"/>
              </a:rPr>
              <a:t>Contraindications</a:t>
            </a:r>
          </a:p>
          <a:p>
            <a:pPr lvl="1">
              <a:lnSpc>
                <a:spcPct val="90000"/>
              </a:lnSpc>
            </a:pPr>
            <a:r>
              <a:rPr lang="en-US" altLang="en-US" dirty="0">
                <a:ea typeface="ＭＳ Ｐゴシック" pitchFamily="34" charset="-128"/>
              </a:rPr>
              <a:t>Active signs of congestive heart failure</a:t>
            </a:r>
          </a:p>
          <a:p>
            <a:pPr lvl="1">
              <a:lnSpc>
                <a:spcPct val="90000"/>
              </a:lnSpc>
            </a:pPr>
            <a:r>
              <a:rPr lang="en-US" altLang="en-US" dirty="0">
                <a:ea typeface="ＭＳ Ｐゴシック" pitchFamily="34" charset="-128"/>
              </a:rPr>
              <a:t>Hypotension</a:t>
            </a:r>
          </a:p>
          <a:p>
            <a:pPr lvl="1">
              <a:lnSpc>
                <a:spcPct val="90000"/>
              </a:lnSpc>
            </a:pPr>
            <a:r>
              <a:rPr lang="en-US" altLang="en-US" dirty="0">
                <a:ea typeface="ＭＳ Ｐゴシック" pitchFamily="34" charset="-128"/>
              </a:rPr>
              <a:t>Bradycardia </a:t>
            </a:r>
          </a:p>
          <a:p>
            <a:pPr lvl="1">
              <a:lnSpc>
                <a:spcPct val="90000"/>
              </a:lnSpc>
            </a:pPr>
            <a:r>
              <a:rPr lang="en-US" altLang="en-US" dirty="0" smtClean="0">
                <a:ea typeface="ＭＳ Ｐゴシック" pitchFamily="34" charset="-128"/>
              </a:rPr>
              <a:t>AV </a:t>
            </a:r>
            <a:r>
              <a:rPr lang="en-US" altLang="en-US" dirty="0">
                <a:ea typeface="ＭＳ Ｐゴシック" pitchFamily="34" charset="-128"/>
              </a:rPr>
              <a:t>block</a:t>
            </a:r>
          </a:p>
          <a:p>
            <a:pPr>
              <a:lnSpc>
                <a:spcPct val="90000"/>
              </a:lnSpc>
            </a:pPr>
            <a:r>
              <a:rPr lang="en-US" altLang="en-US" dirty="0">
                <a:ea typeface="ＭＳ Ｐゴシック" pitchFamily="34" charset="-128"/>
              </a:rPr>
              <a:t>Indications</a:t>
            </a:r>
          </a:p>
          <a:p>
            <a:pPr lvl="1">
              <a:lnSpc>
                <a:spcPct val="90000"/>
              </a:lnSpc>
            </a:pPr>
            <a:r>
              <a:rPr lang="en-US" altLang="en-US" dirty="0">
                <a:ea typeface="ＭＳ Ｐゴシック" pitchFamily="34" charset="-128"/>
              </a:rPr>
              <a:t>Tachycardia</a:t>
            </a:r>
          </a:p>
          <a:p>
            <a:pPr lvl="1">
              <a:lnSpc>
                <a:spcPct val="90000"/>
              </a:lnSpc>
            </a:pPr>
            <a:r>
              <a:rPr lang="en-US" altLang="en-US" dirty="0">
                <a:ea typeface="ＭＳ Ｐゴシック" pitchFamily="34" charset="-128"/>
              </a:rPr>
              <a:t>Relatively stable heart failure</a:t>
            </a:r>
            <a:endParaRPr lang="en-US" dirty="0"/>
          </a:p>
        </p:txBody>
      </p:sp>
    </p:spTree>
    <p:extLst>
      <p:ext uri="{BB962C8B-B14F-4D97-AF65-F5344CB8AC3E}">
        <p14:creationId xmlns:p14="http://schemas.microsoft.com/office/powerpoint/2010/main" val="167999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Vetmedin</a:t>
            </a:r>
            <a:r>
              <a:rPr lang="en-US" dirty="0" smtClean="0"/>
              <a:t> (pimobendan)</a:t>
            </a:r>
            <a:endParaRPr lang="en-US" dirty="0"/>
          </a:p>
        </p:txBody>
      </p:sp>
      <p:sp>
        <p:nvSpPr>
          <p:cNvPr id="3" name="Content Placeholder 2"/>
          <p:cNvSpPr>
            <a:spLocks noGrp="1"/>
          </p:cNvSpPr>
          <p:nvPr>
            <p:ph idx="1"/>
          </p:nvPr>
        </p:nvSpPr>
        <p:spPr>
          <a:xfrm>
            <a:off x="76200" y="2133600"/>
            <a:ext cx="8229600" cy="3969100"/>
          </a:xfrm>
        </p:spPr>
        <p:txBody>
          <a:bodyPr>
            <a:normAutofit/>
          </a:bodyPr>
          <a:lstStyle/>
          <a:p>
            <a:r>
              <a:rPr lang="en-US" altLang="en-US" sz="2800" dirty="0">
                <a:ea typeface="ＭＳ Ｐゴシック" pitchFamily="34" charset="-128"/>
              </a:rPr>
              <a:t>Calcium sensitization of the myofilaments</a:t>
            </a:r>
          </a:p>
          <a:p>
            <a:r>
              <a:rPr lang="en-US" altLang="en-US" sz="2800" dirty="0">
                <a:ea typeface="ＭＳ Ｐゴシック" pitchFamily="34" charset="-128"/>
              </a:rPr>
              <a:t>Phosphodiesterase III inhibition</a:t>
            </a:r>
          </a:p>
          <a:p>
            <a:r>
              <a:rPr lang="en-US" altLang="en-US" sz="2800" dirty="0">
                <a:ea typeface="ＭＳ Ｐゴシック" pitchFamily="34" charset="-128"/>
              </a:rPr>
              <a:t>Result in positive </a:t>
            </a:r>
            <a:r>
              <a:rPr lang="en-US" altLang="en-US" sz="2800" dirty="0" err="1">
                <a:ea typeface="ＭＳ Ｐゴシック" pitchFamily="34" charset="-128"/>
              </a:rPr>
              <a:t>inotopic</a:t>
            </a:r>
            <a:r>
              <a:rPr lang="en-US" altLang="en-US" sz="2800" dirty="0">
                <a:ea typeface="ＭＳ Ｐゴシック" pitchFamily="34" charset="-128"/>
              </a:rPr>
              <a:t> and </a:t>
            </a:r>
            <a:r>
              <a:rPr lang="en-US" altLang="en-US" sz="2800" dirty="0" err="1">
                <a:ea typeface="ＭＳ Ｐゴシック" pitchFamily="34" charset="-128"/>
              </a:rPr>
              <a:t>vasodilatory</a:t>
            </a:r>
            <a:r>
              <a:rPr lang="en-US" altLang="en-US" sz="2800" dirty="0">
                <a:ea typeface="ＭＳ Ｐゴシック" pitchFamily="34" charset="-128"/>
              </a:rPr>
              <a:t> </a:t>
            </a:r>
            <a:r>
              <a:rPr lang="en-US" altLang="en-US" sz="2800" dirty="0" smtClean="0">
                <a:ea typeface="ＭＳ Ｐゴシック" pitchFamily="34" charset="-128"/>
              </a:rPr>
              <a:t>effects</a:t>
            </a:r>
          </a:p>
          <a:p>
            <a:r>
              <a:rPr lang="en-US" altLang="en-US" sz="2800" dirty="0">
                <a:ea typeface="ＭＳ Ｐゴシック" pitchFamily="34" charset="-128"/>
              </a:rPr>
              <a:t>D</a:t>
            </a:r>
            <a:r>
              <a:rPr lang="en-US" altLang="en-US" sz="2800" dirty="0" smtClean="0">
                <a:ea typeface="ＭＳ Ｐゴシック" pitchFamily="34" charset="-128"/>
              </a:rPr>
              <a:t>ose </a:t>
            </a:r>
            <a:r>
              <a:rPr lang="en-US" altLang="en-US" sz="2800" dirty="0">
                <a:ea typeface="ＭＳ Ｐゴシック" pitchFamily="34" charset="-128"/>
              </a:rPr>
              <a:t>0.25 mg/kg BID</a:t>
            </a:r>
            <a:endParaRPr lang="en-US" sz="2800" dirty="0"/>
          </a:p>
        </p:txBody>
      </p:sp>
      <p:pic>
        <p:nvPicPr>
          <p:cNvPr id="2050" name="Picture 2" descr="http://www.plumbstherapeuticsbrief.com/sites/default/files/vetmed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151919"/>
            <a:ext cx="5097906" cy="270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33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Vetmedin</a:t>
            </a:r>
            <a:r>
              <a:rPr lang="en-US" dirty="0" smtClean="0"/>
              <a:t> (pimobendan)</a:t>
            </a:r>
            <a:endParaRPr lang="en-US" dirty="0"/>
          </a:p>
        </p:txBody>
      </p:sp>
      <p:sp>
        <p:nvSpPr>
          <p:cNvPr id="4" name="Rectangle 3"/>
          <p:cNvSpPr>
            <a:spLocks noGrp="1" noChangeArrowheads="1"/>
          </p:cNvSpPr>
          <p:nvPr>
            <p:ph idx="1"/>
          </p:nvPr>
        </p:nvSpPr>
        <p:spPr>
          <a:xfrm>
            <a:off x="457200" y="2057400"/>
            <a:ext cx="8229600" cy="4191000"/>
          </a:xfrm>
        </p:spPr>
        <p:txBody>
          <a:bodyPr>
            <a:normAutofit lnSpcReduction="10000"/>
          </a:bodyPr>
          <a:lstStyle/>
          <a:p>
            <a:pPr eaLnBrk="1" hangingPunct="1">
              <a:lnSpc>
                <a:spcPct val="90000"/>
              </a:lnSpc>
            </a:pPr>
            <a:r>
              <a:rPr lang="en-US" altLang="en-US" sz="2800" dirty="0" smtClean="0">
                <a:ea typeface="ＭＳ Ｐゴシック" pitchFamily="34" charset="-128"/>
              </a:rPr>
              <a:t>A double blind randomized placebo controlled study of pimobendan in dogs with dilated cardiomyopathy.</a:t>
            </a:r>
            <a:r>
              <a:rPr lang="en-US" altLang="en-US" dirty="0" smtClean="0">
                <a:ea typeface="ＭＳ Ｐゴシック" pitchFamily="34" charset="-128"/>
              </a:rPr>
              <a:t> </a:t>
            </a:r>
            <a:r>
              <a:rPr lang="en-US" altLang="en-US" dirty="0">
                <a:ea typeface="ＭＳ Ｐゴシック" pitchFamily="34" charset="-128"/>
              </a:rPr>
              <a:t/>
            </a:r>
            <a:br>
              <a:rPr lang="en-US" altLang="en-US" dirty="0">
                <a:ea typeface="ＭＳ Ｐゴシック" pitchFamily="34" charset="-128"/>
              </a:rPr>
            </a:br>
            <a:r>
              <a:rPr lang="en-US" altLang="en-US" sz="1600" dirty="0" err="1" smtClean="0">
                <a:solidFill>
                  <a:schemeClr val="hlink"/>
                </a:solidFill>
                <a:ea typeface="ＭＳ Ｐゴシック" pitchFamily="34" charset="-128"/>
              </a:rPr>
              <a:t>Fuetes</a:t>
            </a:r>
            <a:r>
              <a:rPr lang="en-US" altLang="en-US" sz="1600" dirty="0" smtClean="0">
                <a:solidFill>
                  <a:schemeClr val="hlink"/>
                </a:solidFill>
                <a:ea typeface="ＭＳ Ｐゴシック" pitchFamily="34" charset="-128"/>
              </a:rPr>
              <a:t> VI, Corcoran B, French A, et al. JVIM 16: 255-261, 2002</a:t>
            </a:r>
          </a:p>
          <a:p>
            <a:pPr eaLnBrk="1" hangingPunct="1">
              <a:lnSpc>
                <a:spcPct val="90000"/>
              </a:lnSpc>
            </a:pPr>
            <a:r>
              <a:rPr lang="en-US" altLang="en-US" sz="2800" dirty="0" smtClean="0">
                <a:ea typeface="ＭＳ Ｐゴシック" pitchFamily="34" charset="-128"/>
              </a:rPr>
              <a:t>Clinical efficacy of pimobendan versus </a:t>
            </a:r>
            <a:r>
              <a:rPr lang="en-US" altLang="en-US" sz="2800" dirty="0" err="1" smtClean="0">
                <a:ea typeface="ＭＳ Ｐゴシック" pitchFamily="34" charset="-128"/>
              </a:rPr>
              <a:t>benezepril</a:t>
            </a:r>
            <a:r>
              <a:rPr lang="en-US" altLang="en-US" sz="2800" dirty="0" smtClean="0">
                <a:ea typeface="ＭＳ Ｐゴシック" pitchFamily="34" charset="-128"/>
              </a:rPr>
              <a:t> for the treatment of acquired atrioventricular </a:t>
            </a:r>
            <a:r>
              <a:rPr lang="en-US" altLang="en-US" sz="2800" dirty="0" err="1" smtClean="0">
                <a:ea typeface="ＭＳ Ｐゴシック" pitchFamily="34" charset="-128"/>
              </a:rPr>
              <a:t>valvular</a:t>
            </a:r>
            <a:r>
              <a:rPr lang="en-US" altLang="en-US" sz="2800" dirty="0" smtClean="0">
                <a:ea typeface="ＭＳ Ｐゴシック" pitchFamily="34" charset="-128"/>
              </a:rPr>
              <a:t> disease in dogs.</a:t>
            </a:r>
            <a:r>
              <a:rPr lang="en-US" altLang="en-US" sz="1600" dirty="0" smtClean="0">
                <a:ea typeface="ＭＳ Ｐゴシック" pitchFamily="34" charset="-128"/>
              </a:rPr>
              <a:t> </a:t>
            </a:r>
            <a:r>
              <a:rPr lang="en-US" altLang="en-US" sz="1600" dirty="0" smtClean="0">
                <a:solidFill>
                  <a:schemeClr val="hlink"/>
                </a:solidFill>
                <a:ea typeface="ＭＳ Ｐゴシック" pitchFamily="34" charset="-128"/>
              </a:rPr>
              <a:t>Lombard CW, Hons O, </a:t>
            </a:r>
            <a:r>
              <a:rPr lang="en-US" altLang="en-US" sz="1600" dirty="0" err="1" smtClean="0">
                <a:solidFill>
                  <a:schemeClr val="hlink"/>
                </a:solidFill>
                <a:ea typeface="ＭＳ Ｐゴシック" pitchFamily="34" charset="-128"/>
              </a:rPr>
              <a:t>Bussadori</a:t>
            </a:r>
            <a:r>
              <a:rPr lang="en-US" altLang="en-US" sz="1600" dirty="0" smtClean="0">
                <a:solidFill>
                  <a:schemeClr val="hlink"/>
                </a:solidFill>
                <a:ea typeface="ＭＳ Ｐゴシック" pitchFamily="34" charset="-128"/>
              </a:rPr>
              <a:t> CM. JAAHA 42: 249-261 2006</a:t>
            </a:r>
          </a:p>
          <a:p>
            <a:pPr eaLnBrk="1" hangingPunct="1">
              <a:lnSpc>
                <a:spcPct val="90000"/>
              </a:lnSpc>
            </a:pPr>
            <a:r>
              <a:rPr lang="en-US" altLang="en-US" sz="2800" dirty="0" smtClean="0">
                <a:ea typeface="ＭＳ Ｐゴシック" pitchFamily="34" charset="-128"/>
              </a:rPr>
              <a:t>Efficacy and safety of pimobendan in canine heart failure caused by myxomatous mitral valve disease</a:t>
            </a:r>
            <a:br>
              <a:rPr lang="en-US" altLang="en-US" sz="2800" dirty="0" smtClean="0">
                <a:ea typeface="ＭＳ Ｐゴシック" pitchFamily="34" charset="-128"/>
              </a:rPr>
            </a:br>
            <a:r>
              <a:rPr lang="en-US" altLang="en-US" sz="1600" dirty="0" smtClean="0">
                <a:solidFill>
                  <a:schemeClr val="hlink"/>
                </a:solidFill>
                <a:ea typeface="ＭＳ Ｐゴシック" pitchFamily="34" charset="-128"/>
              </a:rPr>
              <a:t>Smith PJ, French AT, Van Israel N et al. J Small </a:t>
            </a:r>
            <a:r>
              <a:rPr lang="en-US" altLang="en-US" sz="1600" dirty="0" err="1" smtClean="0">
                <a:solidFill>
                  <a:schemeClr val="hlink"/>
                </a:solidFill>
                <a:ea typeface="ＭＳ Ｐゴシック" pitchFamily="34" charset="-128"/>
              </a:rPr>
              <a:t>Anim</a:t>
            </a:r>
            <a:r>
              <a:rPr lang="en-US" altLang="en-US" sz="1600" dirty="0" smtClean="0">
                <a:solidFill>
                  <a:schemeClr val="hlink"/>
                </a:solidFill>
                <a:ea typeface="ＭＳ Ｐゴシック" pitchFamily="34" charset="-128"/>
              </a:rPr>
              <a:t> </a:t>
            </a:r>
            <a:r>
              <a:rPr lang="en-US" altLang="en-US" sz="1600" dirty="0" err="1" smtClean="0">
                <a:solidFill>
                  <a:schemeClr val="hlink"/>
                </a:solidFill>
                <a:ea typeface="ＭＳ Ｐゴシック" pitchFamily="34" charset="-128"/>
              </a:rPr>
              <a:t>Pract</a:t>
            </a:r>
            <a:r>
              <a:rPr lang="en-US" altLang="en-US" sz="1600" dirty="0" smtClean="0">
                <a:solidFill>
                  <a:schemeClr val="hlink"/>
                </a:solidFill>
                <a:ea typeface="ＭＳ Ｐゴシック" pitchFamily="34" charset="-128"/>
              </a:rPr>
              <a:t> 46(30: 121-130, 2005</a:t>
            </a:r>
          </a:p>
          <a:p>
            <a:pPr eaLnBrk="1" hangingPunct="1">
              <a:lnSpc>
                <a:spcPct val="90000"/>
              </a:lnSpc>
              <a:buFont typeface="Wingdings" pitchFamily="2" charset="2"/>
              <a:buNone/>
            </a:pPr>
            <a:endParaRPr lang="en-US" altLang="en-US" sz="1600" dirty="0" smtClean="0">
              <a:solidFill>
                <a:schemeClr val="hlink"/>
              </a:solidFill>
              <a:ea typeface="ＭＳ Ｐゴシック" pitchFamily="34" charset="-128"/>
            </a:endParaRPr>
          </a:p>
          <a:p>
            <a:pPr eaLnBrk="1" hangingPunct="1">
              <a:lnSpc>
                <a:spcPct val="90000"/>
              </a:lnSpc>
            </a:pPr>
            <a:endParaRPr lang="en-US" altLang="en-US" sz="1600" dirty="0" smtClean="0">
              <a:solidFill>
                <a:schemeClr val="hlink"/>
              </a:solidFill>
              <a:ea typeface="ＭＳ Ｐゴシック" pitchFamily="34" charset="-128"/>
            </a:endParaRPr>
          </a:p>
          <a:p>
            <a:pPr eaLnBrk="1" hangingPunct="1">
              <a:lnSpc>
                <a:spcPct val="90000"/>
              </a:lnSpc>
            </a:pPr>
            <a:endParaRPr lang="en-US" altLang="en-US" sz="1600" dirty="0" smtClean="0">
              <a:solidFill>
                <a:schemeClr val="hlink"/>
              </a:solidFill>
              <a:ea typeface="ＭＳ Ｐゴシック" pitchFamily="34" charset="-128"/>
            </a:endParaRPr>
          </a:p>
        </p:txBody>
      </p:sp>
    </p:spTree>
    <p:extLst>
      <p:ext uri="{BB962C8B-B14F-4D97-AF65-F5344CB8AC3E}">
        <p14:creationId xmlns:p14="http://schemas.microsoft.com/office/powerpoint/2010/main" val="1477247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 Trial</a:t>
            </a:r>
            <a:br>
              <a:rPr lang="en-US" dirty="0" smtClean="0"/>
            </a:br>
            <a:r>
              <a:rPr lang="en-US" sz="3100" dirty="0" smtClean="0"/>
              <a:t>JVIM 2013;27:1441-1451</a:t>
            </a:r>
            <a:endParaRPr lang="en-US" sz="3100" dirty="0"/>
          </a:p>
        </p:txBody>
      </p:sp>
      <p:pic>
        <p:nvPicPr>
          <p:cNvPr id="4" name="Picture 2" descr="histogram, rather than Kaplan me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20541"/>
            <a:ext cx="7545387" cy="43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524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943600" cy="1143000"/>
          </a:xfrm>
        </p:spPr>
        <p:txBody>
          <a:bodyPr>
            <a:normAutofit fontScale="90000"/>
          </a:bodyPr>
          <a:lstStyle/>
          <a:p>
            <a:r>
              <a:rPr lang="en-US" dirty="0" err="1" smtClean="0"/>
              <a:t>Vetmedin</a:t>
            </a:r>
            <a:r>
              <a:rPr lang="en-US" dirty="0" smtClean="0"/>
              <a:t> (pimobendan)</a:t>
            </a:r>
            <a:endParaRPr lang="en-US" dirty="0"/>
          </a:p>
        </p:txBody>
      </p:sp>
      <p:pic>
        <p:nvPicPr>
          <p:cNvPr id="4" name="Picture 4" descr="pimoeffectivenesscro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914400"/>
            <a:ext cx="4343400" cy="5562600"/>
          </a:xfrm>
          <a:noFill/>
        </p:spPr>
      </p:pic>
    </p:spTree>
    <p:extLst>
      <p:ext uri="{BB962C8B-B14F-4D97-AF65-F5344CB8AC3E}">
        <p14:creationId xmlns:p14="http://schemas.microsoft.com/office/powerpoint/2010/main" val="3116520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400800" cy="1143000"/>
          </a:xfrm>
        </p:spPr>
        <p:txBody>
          <a:bodyPr/>
          <a:lstStyle/>
          <a:p>
            <a:r>
              <a:rPr lang="en-US" dirty="0" err="1" smtClean="0"/>
              <a:t>Vetmedin</a:t>
            </a:r>
            <a:r>
              <a:rPr lang="en-US" dirty="0" smtClean="0"/>
              <a:t> (pimobendan)</a:t>
            </a:r>
            <a:endParaRPr lang="en-US" dirty="0"/>
          </a:p>
        </p:txBody>
      </p:sp>
      <p:sp>
        <p:nvSpPr>
          <p:cNvPr id="4" name="Content Placeholder 3"/>
          <p:cNvSpPr>
            <a:spLocks noGrp="1"/>
          </p:cNvSpPr>
          <p:nvPr>
            <p:ph idx="1"/>
          </p:nvPr>
        </p:nvSpPr>
        <p:spPr>
          <a:xfrm>
            <a:off x="228600" y="1219200"/>
            <a:ext cx="4267200" cy="4967514"/>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en-US" sz="2400" dirty="0" smtClean="0">
                <a:ea typeface="ＭＳ Ｐゴシック" pitchFamily="34" charset="-128"/>
              </a:rPr>
              <a:t>Side effects not common</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Poor appetite 38%</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Lethargy 33%</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Diarrhea 30%</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Dyspnea 29%</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Azotemia 14%</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Weakness 13%</a:t>
            </a:r>
          </a:p>
          <a:p>
            <a:pPr marL="285750" indent="-285750">
              <a:lnSpc>
                <a:spcPct val="80000"/>
              </a:lnSpc>
              <a:buFont typeface="Arial" panose="020B0604020202020204" pitchFamily="34" charset="0"/>
              <a:buChar char="•"/>
            </a:pPr>
            <a:r>
              <a:rPr lang="en-US" altLang="en-US" sz="2400" dirty="0" err="1" smtClean="0">
                <a:ea typeface="ＭＳ Ｐゴシック" pitchFamily="34" charset="-128"/>
              </a:rPr>
              <a:t>Arrythmias</a:t>
            </a:r>
            <a:endParaRPr lang="en-US" altLang="en-US" sz="2400" dirty="0" smtClean="0">
              <a:ea typeface="ＭＳ Ｐゴシック" pitchFamily="34" charset="-128"/>
            </a:endParaRPr>
          </a:p>
          <a:p>
            <a:pPr marL="285750" indent="-285750">
              <a:lnSpc>
                <a:spcPct val="80000"/>
              </a:lnSpc>
              <a:buFont typeface="Arial" panose="020B0604020202020204" pitchFamily="34" charset="0"/>
              <a:buChar char="•"/>
            </a:pPr>
            <a:r>
              <a:rPr lang="en-US" altLang="en-US" sz="2400" dirty="0" smtClean="0">
                <a:ea typeface="ＭＳ Ｐゴシック" pitchFamily="34" charset="-128"/>
              </a:rPr>
              <a:t>Others</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Data from the 56 day field trial</a:t>
            </a:r>
          </a:p>
          <a:p>
            <a:pPr marL="285750" indent="-285750">
              <a:lnSpc>
                <a:spcPct val="80000"/>
              </a:lnSpc>
              <a:buFont typeface="Arial" panose="020B0604020202020204" pitchFamily="34" charset="0"/>
              <a:buChar char="•"/>
            </a:pPr>
            <a:r>
              <a:rPr lang="en-US" altLang="en-US" sz="2400" dirty="0" smtClean="0">
                <a:ea typeface="ＭＳ Ｐゴシック" pitchFamily="34" charset="-128"/>
              </a:rPr>
              <a:t>No major difference from the control group (azotemia higher in the control)</a:t>
            </a:r>
          </a:p>
        </p:txBody>
      </p:sp>
      <p:pic>
        <p:nvPicPr>
          <p:cNvPr id="5" name="Picture 5" descr="PIMOFDA arrhythmia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495800" y="1371600"/>
            <a:ext cx="4498975" cy="4833937"/>
          </a:xfrm>
          <a:prstGeom prst="rect">
            <a:avLst/>
          </a:prstGeom>
          <a:noFill/>
        </p:spPr>
      </p:pic>
    </p:spTree>
    <p:extLst>
      <p:ext uri="{BB962C8B-B14F-4D97-AF65-F5344CB8AC3E}">
        <p14:creationId xmlns:p14="http://schemas.microsoft.com/office/powerpoint/2010/main" val="10867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943600" cy="1143000"/>
          </a:xfrm>
        </p:spPr>
        <p:txBody>
          <a:bodyPr/>
          <a:lstStyle/>
          <a:p>
            <a:r>
              <a:rPr lang="en-US" dirty="0" smtClean="0"/>
              <a:t>Dr. Google</a:t>
            </a:r>
            <a:endParaRPr lang="en-US" dirty="0"/>
          </a:p>
        </p:txBody>
      </p:sp>
      <p:sp>
        <p:nvSpPr>
          <p:cNvPr id="4" name="Rectangle 3"/>
          <p:cNvSpPr>
            <a:spLocks noChangeArrowheads="1"/>
          </p:cNvSpPr>
          <p:nvPr/>
        </p:nvSpPr>
        <p:spPr bwMode="auto">
          <a:xfrm>
            <a:off x="228600" y="1066800"/>
            <a:ext cx="2667000"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ea typeface="ＭＳ Ｐゴシック" pitchFamily="34" charset="-128"/>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ea typeface="ＭＳ Ｐゴシック" pitchFamily="34" charset="-128"/>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ea typeface="ＭＳ Ｐゴシック" pitchFamily="34" charset="-128"/>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ea typeface="ＭＳ Ｐゴシック" pitchFamily="34" charset="-128"/>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9pPr>
          </a:lstStyle>
          <a:p>
            <a:pPr eaLnBrk="1" hangingPunct="1">
              <a:spcBef>
                <a:spcPct val="0"/>
              </a:spcBef>
              <a:buClrTx/>
              <a:buSzTx/>
              <a:buFontTx/>
              <a:buNone/>
            </a:pPr>
            <a:r>
              <a:rPr lang="en-US" altLang="en-US" sz="1300" dirty="0">
                <a:solidFill>
                  <a:srgbClr val="00B050"/>
                </a:solidFill>
              </a:rPr>
              <a:t>VetStreet.com</a:t>
            </a:r>
          </a:p>
          <a:p>
            <a:pPr eaLnBrk="1" hangingPunct="1">
              <a:spcBef>
                <a:spcPct val="0"/>
              </a:spcBef>
              <a:buClrTx/>
              <a:buSzTx/>
              <a:buFontTx/>
              <a:buNone/>
            </a:pPr>
            <a:r>
              <a:rPr lang="en-US" altLang="en-US" sz="1300" dirty="0"/>
              <a:t>Treatment for mitral valve disease relies heavily on drugs. These include specific medications to ease the burden on the heart, diuretics for removal of excess fluid, medication to help regulate blood pressure, and other medications to help relieve the symptoms of heart failure. Additional therapies include a low-sodium diet and exercise restriction.</a:t>
            </a:r>
          </a:p>
          <a:p>
            <a:pPr eaLnBrk="1" hangingPunct="1">
              <a:spcBef>
                <a:spcPct val="0"/>
              </a:spcBef>
              <a:buClrTx/>
              <a:buSzTx/>
              <a:buFontTx/>
              <a:buNone/>
            </a:pPr>
            <a:r>
              <a:rPr lang="en-US" altLang="en-US" sz="1300" dirty="0">
                <a:solidFill>
                  <a:srgbClr val="FF0000"/>
                </a:solidFill>
              </a:rPr>
              <a:t>Luckily, a great many mitral valve disease patients don’t require any treatment at all until they show symptoms. </a:t>
            </a:r>
            <a:r>
              <a:rPr lang="en-US" altLang="en-US" sz="1300" dirty="0"/>
              <a:t>And most who do tend to live well with drug therapy alone. Only the severely diseased tend to succumb, in spite of treatment</a:t>
            </a:r>
          </a:p>
        </p:txBody>
      </p:sp>
      <p:sp>
        <p:nvSpPr>
          <p:cNvPr id="5" name="Rectangle 5"/>
          <p:cNvSpPr>
            <a:spLocks noChangeArrowheads="1"/>
          </p:cNvSpPr>
          <p:nvPr/>
        </p:nvSpPr>
        <p:spPr bwMode="auto">
          <a:xfrm>
            <a:off x="3124200" y="1108770"/>
            <a:ext cx="243840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ea typeface="ＭＳ Ｐゴシック" pitchFamily="34" charset="-128"/>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ea typeface="ＭＳ Ｐゴシック" pitchFamily="34" charset="-128"/>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ea typeface="ＭＳ Ｐゴシック" pitchFamily="34" charset="-128"/>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ea typeface="ＭＳ Ｐゴシック" pitchFamily="34" charset="-128"/>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9pPr>
          </a:lstStyle>
          <a:p>
            <a:pPr eaLnBrk="1" hangingPunct="1">
              <a:spcBef>
                <a:spcPct val="0"/>
              </a:spcBef>
              <a:buClrTx/>
              <a:buSzTx/>
              <a:buFontTx/>
              <a:buNone/>
            </a:pPr>
            <a:r>
              <a:rPr lang="en-US" altLang="en-US" sz="1300" dirty="0">
                <a:solidFill>
                  <a:srgbClr val="00B050"/>
                </a:solidFill>
              </a:rPr>
              <a:t>Pets.webmd.com</a:t>
            </a:r>
          </a:p>
          <a:p>
            <a:pPr eaLnBrk="1" hangingPunct="1">
              <a:spcBef>
                <a:spcPct val="0"/>
              </a:spcBef>
              <a:buClrTx/>
              <a:buSzTx/>
              <a:buFontTx/>
              <a:buNone/>
            </a:pPr>
            <a:r>
              <a:rPr lang="en-US" altLang="en-US" sz="1300" dirty="0"/>
              <a:t>Treatment: Many dogs with uncomplicated </a:t>
            </a:r>
            <a:r>
              <a:rPr lang="en-US" altLang="en-US" sz="1300" dirty="0">
                <a:hlinkClick r:id="rId2"/>
              </a:rPr>
              <a:t>heart murmurs</a:t>
            </a:r>
            <a:r>
              <a:rPr lang="en-US" altLang="en-US" sz="1300" dirty="0"/>
              <a:t> associated with chronic </a:t>
            </a:r>
            <a:r>
              <a:rPr lang="en-US" altLang="en-US" sz="1300" dirty="0" err="1"/>
              <a:t>valvular</a:t>
            </a:r>
            <a:r>
              <a:rPr lang="en-US" altLang="en-US" sz="1300" dirty="0"/>
              <a:t> disease remain asymptomatic for years. The disease, however, is chronic and progressive. </a:t>
            </a:r>
            <a:r>
              <a:rPr lang="en-US" altLang="en-US" sz="1300" dirty="0">
                <a:solidFill>
                  <a:srgbClr val="FF0000"/>
                </a:solidFill>
              </a:rPr>
              <a:t>Treatment should be started at the first signs of impending heart failure </a:t>
            </a:r>
            <a:r>
              <a:rPr lang="en-US" altLang="en-US" sz="1300" dirty="0"/>
              <a:t>(</a:t>
            </a:r>
            <a:r>
              <a:rPr lang="en-US" altLang="en-US" sz="1300" dirty="0">
                <a:hlinkClick r:id="rId3"/>
              </a:rPr>
              <a:t>coughing</a:t>
            </a:r>
            <a:r>
              <a:rPr lang="en-US" altLang="en-US" sz="1300" dirty="0"/>
              <a:t>, easy tiring). The outlook depends on how far the disease has progressed and the general health and age of the dog.</a:t>
            </a:r>
          </a:p>
        </p:txBody>
      </p:sp>
      <p:sp>
        <p:nvSpPr>
          <p:cNvPr id="6" name="Rectangle 6"/>
          <p:cNvSpPr>
            <a:spLocks noChangeArrowheads="1"/>
          </p:cNvSpPr>
          <p:nvPr/>
        </p:nvSpPr>
        <p:spPr bwMode="auto">
          <a:xfrm>
            <a:off x="5791200" y="1066800"/>
            <a:ext cx="2895600"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ea typeface="ＭＳ Ｐゴシック" pitchFamily="34" charset="-128"/>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ea typeface="ＭＳ Ｐゴシック" pitchFamily="34" charset="-128"/>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ea typeface="ＭＳ Ｐゴシック" pitchFamily="34" charset="-128"/>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ea typeface="ＭＳ Ｐゴシック" pitchFamily="34" charset="-128"/>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ea typeface="ＭＳ Ｐゴシック" pitchFamily="34" charset="-128"/>
              </a:defRPr>
            </a:lvl9pPr>
          </a:lstStyle>
          <a:p>
            <a:pPr eaLnBrk="1" hangingPunct="1">
              <a:spcBef>
                <a:spcPct val="0"/>
              </a:spcBef>
              <a:buClrTx/>
              <a:buSzTx/>
              <a:buFontTx/>
              <a:buNone/>
            </a:pPr>
            <a:r>
              <a:rPr lang="en-US" altLang="en-US" sz="1300" dirty="0">
                <a:solidFill>
                  <a:srgbClr val="00B050"/>
                </a:solidFill>
              </a:rPr>
              <a:t>Dogs.lovetoknow.com</a:t>
            </a:r>
          </a:p>
          <a:p>
            <a:pPr eaLnBrk="1" hangingPunct="1">
              <a:spcBef>
                <a:spcPct val="0"/>
              </a:spcBef>
              <a:buClrTx/>
              <a:buSzTx/>
              <a:buFontTx/>
              <a:buNone/>
            </a:pPr>
            <a:r>
              <a:rPr lang="en-US" altLang="en-US" sz="1300" dirty="0"/>
              <a:t>In many cases, no treatment is necessary. Depending on the overall health and age of the affected dog, </a:t>
            </a:r>
            <a:r>
              <a:rPr lang="en-US" altLang="en-US" sz="1300" dirty="0">
                <a:solidFill>
                  <a:srgbClr val="FF0000"/>
                </a:solidFill>
              </a:rPr>
              <a:t>many heart murmur problems that do not go away without treatment can be corrected via surgical procedures to repair or replace the mitral valve. </a:t>
            </a:r>
            <a:r>
              <a:rPr lang="en-US" altLang="en-US" sz="1300" dirty="0"/>
              <a:t>Medication or dietary changes may also help treat underlying conditions causing the murmur</a:t>
            </a:r>
            <a:r>
              <a:rPr lang="en-US" altLang="en-US" sz="1300" dirty="0" smtClean="0"/>
              <a:t>.</a:t>
            </a:r>
          </a:p>
          <a:p>
            <a:pPr eaLnBrk="1" hangingPunct="1">
              <a:spcBef>
                <a:spcPct val="0"/>
              </a:spcBef>
              <a:buClrTx/>
              <a:buSzTx/>
              <a:buFontTx/>
              <a:buNone/>
            </a:pPr>
            <a:endParaRPr lang="en-US" altLang="en-US" sz="1300" dirty="0"/>
          </a:p>
          <a:p>
            <a:pPr eaLnBrk="1" hangingPunct="1">
              <a:spcBef>
                <a:spcPct val="0"/>
              </a:spcBef>
              <a:buClrTx/>
              <a:buSzTx/>
              <a:buFontTx/>
              <a:buNone/>
            </a:pPr>
            <a:r>
              <a:rPr lang="en-US" altLang="en-US" sz="1300" dirty="0" smtClean="0">
                <a:solidFill>
                  <a:srgbClr val="00B050"/>
                </a:solidFill>
              </a:rPr>
              <a:t>Healthypets.mercola.com</a:t>
            </a:r>
          </a:p>
          <a:p>
            <a:pPr eaLnBrk="1" hangingPunct="1">
              <a:spcBef>
                <a:spcPct val="0"/>
              </a:spcBef>
              <a:buClrTx/>
              <a:buSzTx/>
              <a:buFontTx/>
              <a:buNone/>
            </a:pPr>
            <a:r>
              <a:rPr lang="en-US" altLang="en-US" sz="1300" dirty="0" smtClean="0"/>
              <a:t>I recommend all animals suffering from any heart pathology increase their intake of </a:t>
            </a:r>
            <a:r>
              <a:rPr lang="en-US" altLang="en-US" sz="1300" dirty="0" err="1" smtClean="0">
                <a:hlinkClick r:id="rId4"/>
              </a:rPr>
              <a:t>ubiquinol</a:t>
            </a:r>
            <a:r>
              <a:rPr lang="en-US" altLang="en-US" sz="1300" dirty="0" smtClean="0">
                <a:hlinkClick r:id="rId4"/>
              </a:rPr>
              <a:t>,</a:t>
            </a:r>
            <a:r>
              <a:rPr lang="en-US" altLang="en-US" sz="1300" dirty="0" smtClean="0"/>
              <a:t> the reduced form of CoQ10, and Omega-3 essential fatty acids, specifically </a:t>
            </a:r>
            <a:r>
              <a:rPr lang="en-US" altLang="en-US" sz="1300" dirty="0" smtClean="0">
                <a:hlinkClick r:id="rId5"/>
              </a:rPr>
              <a:t>krill oil</a:t>
            </a:r>
            <a:r>
              <a:rPr lang="en-US" altLang="en-US" sz="1300" dirty="0" smtClean="0"/>
              <a:t>. Additionally, holistic vets may recommend </a:t>
            </a:r>
            <a:r>
              <a:rPr lang="en-US" altLang="en-US" sz="1300" dirty="0" smtClean="0">
                <a:solidFill>
                  <a:srgbClr val="FF0000"/>
                </a:solidFill>
              </a:rPr>
              <a:t>Chinese herbs, homeopathic remedies, supplemental amino acids, such as Taurine,  Arginine, and  Acetyl-L-Carnitine, D-ribose and herbs, such as Hawthorne berry and Cayenne</a:t>
            </a:r>
          </a:p>
          <a:p>
            <a:pPr eaLnBrk="1" hangingPunct="1">
              <a:spcBef>
                <a:spcPct val="0"/>
              </a:spcBef>
              <a:buClrTx/>
              <a:buSzTx/>
              <a:buFontTx/>
              <a:buNone/>
            </a:pPr>
            <a:endParaRPr lang="en-US" altLang="en-US" sz="1300" dirty="0"/>
          </a:p>
        </p:txBody>
      </p:sp>
    </p:spTree>
    <p:extLst>
      <p:ext uri="{BB962C8B-B14F-4D97-AF65-F5344CB8AC3E}">
        <p14:creationId xmlns:p14="http://schemas.microsoft.com/office/powerpoint/2010/main" val="3802999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77000" cy="1143000"/>
          </a:xfrm>
        </p:spPr>
        <p:txBody>
          <a:bodyPr>
            <a:normAutofit fontScale="90000"/>
          </a:bodyPr>
          <a:lstStyle/>
          <a:p>
            <a:r>
              <a:rPr lang="en-US" dirty="0" err="1" smtClean="0"/>
              <a:t>Vetmedin</a:t>
            </a:r>
            <a:r>
              <a:rPr lang="en-US" dirty="0" smtClean="0"/>
              <a:t> (pimobendan)</a:t>
            </a:r>
            <a:br>
              <a:rPr lang="en-US" dirty="0" smtClean="0"/>
            </a:br>
            <a:r>
              <a:rPr lang="en-US" sz="3100" dirty="0" smtClean="0"/>
              <a:t>JVIM 2007;21:742-753</a:t>
            </a:r>
            <a:endParaRPr lang="en-US" sz="3100" dirty="0"/>
          </a:p>
        </p:txBody>
      </p:sp>
      <p:pic>
        <p:nvPicPr>
          <p:cNvPr id="4" name="Picture 5" descr="PimoMRpathcro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447800"/>
            <a:ext cx="4241800" cy="5181600"/>
          </a:xfrm>
          <a:noFill/>
        </p:spPr>
      </p:pic>
    </p:spTree>
    <p:extLst>
      <p:ext uri="{BB962C8B-B14F-4D97-AF65-F5344CB8AC3E}">
        <p14:creationId xmlns:p14="http://schemas.microsoft.com/office/powerpoint/2010/main" val="4057866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Vetmedin</a:t>
            </a:r>
            <a:r>
              <a:rPr lang="en-US" dirty="0" smtClean="0"/>
              <a:t> (pimobendan)</a:t>
            </a:r>
            <a:endParaRPr lang="en-US" dirty="0"/>
          </a:p>
        </p:txBody>
      </p:sp>
      <p:sp>
        <p:nvSpPr>
          <p:cNvPr id="3" name="Content Placeholder 2"/>
          <p:cNvSpPr>
            <a:spLocks noGrp="1"/>
          </p:cNvSpPr>
          <p:nvPr>
            <p:ph idx="1"/>
          </p:nvPr>
        </p:nvSpPr>
        <p:spPr>
          <a:xfrm>
            <a:off x="457200" y="1981200"/>
            <a:ext cx="8229600" cy="4267199"/>
          </a:xfrm>
        </p:spPr>
        <p:txBody>
          <a:bodyPr>
            <a:noAutofit/>
          </a:bodyPr>
          <a:lstStyle/>
          <a:p>
            <a:r>
              <a:rPr lang="en-US" sz="2000" dirty="0" smtClean="0"/>
              <a:t>Should we Rx in subclinical MVD?</a:t>
            </a:r>
          </a:p>
          <a:p>
            <a:r>
              <a:rPr lang="en-US" altLang="en-US" sz="2000" dirty="0">
                <a:ea typeface="ＭＳ Ｐゴシック" pitchFamily="34" charset="-128"/>
              </a:rPr>
              <a:t>EPIC trial – ongoing - started April 2010</a:t>
            </a:r>
          </a:p>
          <a:p>
            <a:r>
              <a:rPr lang="en-US" altLang="en-US" sz="2000" dirty="0">
                <a:ea typeface="ＭＳ Ｐゴシック" pitchFamily="34" charset="-128"/>
              </a:rPr>
              <a:t>Current labeling for treatment of CHF</a:t>
            </a:r>
          </a:p>
          <a:p>
            <a:r>
              <a:rPr lang="en-US" altLang="en-US" sz="2000" dirty="0">
                <a:ea typeface="ＭＳ Ｐゴシック" pitchFamily="34" charset="-128"/>
              </a:rPr>
              <a:t>Rationale for use</a:t>
            </a:r>
          </a:p>
          <a:p>
            <a:pPr lvl="1"/>
            <a:r>
              <a:rPr lang="en-US" altLang="en-US" sz="2000" dirty="0">
                <a:ea typeface="ＭＳ Ｐゴシック" pitchFamily="34" charset="-128"/>
              </a:rPr>
              <a:t>Improved LV systolic function</a:t>
            </a:r>
          </a:p>
          <a:p>
            <a:pPr lvl="1"/>
            <a:r>
              <a:rPr lang="en-US" altLang="en-US" sz="2000" dirty="0">
                <a:ea typeface="ＭＳ Ｐゴシック" pitchFamily="34" charset="-128"/>
              </a:rPr>
              <a:t>Vasodilator</a:t>
            </a:r>
          </a:p>
          <a:p>
            <a:pPr lvl="1"/>
            <a:r>
              <a:rPr lang="en-US" altLang="en-US" sz="2000" dirty="0">
                <a:ea typeface="ＭＳ Ｐゴシック" pitchFamily="34" charset="-128"/>
              </a:rPr>
              <a:t>Reduced indices of </a:t>
            </a:r>
            <a:r>
              <a:rPr lang="en-US" altLang="en-US" sz="2000" dirty="0" err="1">
                <a:ea typeface="ＭＳ Ｐゴシック" pitchFamily="34" charset="-128"/>
              </a:rPr>
              <a:t>neurohormonal</a:t>
            </a:r>
            <a:r>
              <a:rPr lang="en-US" altLang="en-US" sz="2000" dirty="0">
                <a:ea typeface="ＭＳ Ｐゴシック" pitchFamily="34" charset="-128"/>
              </a:rPr>
              <a:t> stimulation</a:t>
            </a:r>
          </a:p>
          <a:p>
            <a:r>
              <a:rPr lang="en-US" altLang="en-US" sz="2000" dirty="0" smtClean="0">
                <a:ea typeface="ＭＳ Ｐゴシック" pitchFamily="34" charset="-128"/>
              </a:rPr>
              <a:t>Possible complications of therapy</a:t>
            </a:r>
            <a:endParaRPr lang="en-US" altLang="en-US" sz="2000" dirty="0">
              <a:ea typeface="ＭＳ Ｐゴシック" pitchFamily="34" charset="-128"/>
            </a:endParaRPr>
          </a:p>
          <a:p>
            <a:pPr lvl="1"/>
            <a:r>
              <a:rPr lang="en-US" altLang="en-US" sz="2000" dirty="0">
                <a:ea typeface="ＭＳ Ｐゴシック" pitchFamily="34" charset="-128"/>
              </a:rPr>
              <a:t>Progressive </a:t>
            </a:r>
            <a:r>
              <a:rPr lang="en-US" altLang="en-US" sz="2000" dirty="0" smtClean="0">
                <a:ea typeface="ＭＳ Ｐゴシック" pitchFamily="34" charset="-128"/>
              </a:rPr>
              <a:t>pathologic changes </a:t>
            </a:r>
            <a:r>
              <a:rPr lang="en-US" altLang="en-US" sz="2000" dirty="0">
                <a:ea typeface="ＭＳ Ｐゴシック" pitchFamily="34" charset="-128"/>
              </a:rPr>
              <a:t>in the mitral valve</a:t>
            </a:r>
          </a:p>
          <a:p>
            <a:pPr lvl="1"/>
            <a:r>
              <a:rPr lang="en-US" altLang="en-US" sz="2000" dirty="0">
                <a:ea typeface="ＭＳ Ｐゴシック" pitchFamily="34" charset="-128"/>
              </a:rPr>
              <a:t>Arrhythmias</a:t>
            </a:r>
          </a:p>
          <a:p>
            <a:pPr lvl="1"/>
            <a:r>
              <a:rPr lang="en-US" altLang="en-US" sz="2000" dirty="0">
                <a:ea typeface="ＭＳ Ｐゴシック" pitchFamily="34" charset="-128"/>
              </a:rPr>
              <a:t>Sudden </a:t>
            </a:r>
            <a:r>
              <a:rPr lang="en-US" altLang="en-US" sz="2000" dirty="0" smtClean="0">
                <a:ea typeface="ＭＳ Ｐゴシック" pitchFamily="34" charset="-128"/>
              </a:rPr>
              <a:t>death</a:t>
            </a:r>
          </a:p>
          <a:p>
            <a:pPr lvl="1"/>
            <a:r>
              <a:rPr lang="en-US" sz="2000" dirty="0" smtClean="0">
                <a:ea typeface="ＭＳ Ｐゴシック" pitchFamily="34" charset="-128"/>
              </a:rPr>
              <a:t>Left atrial rupture (?)</a:t>
            </a:r>
            <a:endParaRPr lang="en-US" sz="2000" dirty="0"/>
          </a:p>
        </p:txBody>
      </p:sp>
    </p:spTree>
    <p:extLst>
      <p:ext uri="{BB962C8B-B14F-4D97-AF65-F5344CB8AC3E}">
        <p14:creationId xmlns:p14="http://schemas.microsoft.com/office/powerpoint/2010/main" val="393099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Diuretics</a:t>
            </a:r>
            <a:endParaRPr lang="en-US" dirty="0"/>
          </a:p>
        </p:txBody>
      </p:sp>
      <p:sp>
        <p:nvSpPr>
          <p:cNvPr id="3" name="Content Placeholder 2"/>
          <p:cNvSpPr>
            <a:spLocks noGrp="1"/>
          </p:cNvSpPr>
          <p:nvPr>
            <p:ph idx="1"/>
          </p:nvPr>
        </p:nvSpPr>
        <p:spPr>
          <a:xfrm>
            <a:off x="152400" y="2080863"/>
            <a:ext cx="3886200" cy="2491137"/>
          </a:xfrm>
        </p:spPr>
        <p:txBody>
          <a:bodyPr>
            <a:normAutofit/>
          </a:bodyPr>
          <a:lstStyle/>
          <a:p>
            <a:r>
              <a:rPr lang="en-US" altLang="en-US" sz="2800" dirty="0">
                <a:ea typeface="ＭＳ Ｐゴシック" pitchFamily="34" charset="-128"/>
              </a:rPr>
              <a:t>Reserved for signs of congestion and fluid retention</a:t>
            </a:r>
          </a:p>
          <a:p>
            <a:r>
              <a:rPr lang="en-US" altLang="en-US" sz="2800" dirty="0">
                <a:ea typeface="ＭＳ Ｐゴシック" pitchFamily="34" charset="-128"/>
              </a:rPr>
              <a:t>May induce the RAAS</a:t>
            </a:r>
          </a:p>
          <a:p>
            <a:pPr marL="0" indent="0">
              <a:buNone/>
            </a:pPr>
            <a:endParaRPr lang="en-US" sz="2800" dirty="0"/>
          </a:p>
        </p:txBody>
      </p:sp>
      <p:pic>
        <p:nvPicPr>
          <p:cNvPr id="15362" name="Picture 2" descr="https://classconnection.s3.amazonaws.com/131/flashcards/779131/png/untitled13200952673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133600"/>
            <a:ext cx="5410200" cy="419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64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Spironolactone</a:t>
            </a:r>
            <a:endParaRPr lang="en-US" dirty="0"/>
          </a:p>
        </p:txBody>
      </p:sp>
      <p:pic>
        <p:nvPicPr>
          <p:cNvPr id="4" name="Picture 5" descr="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 y="2133600"/>
            <a:ext cx="4469210" cy="335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www3.interscience.wiley.com/cgi-bin/fulltext/123262185/n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0546" y="2127504"/>
            <a:ext cx="4650288" cy="336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400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do with asymptomatic MVD dogs?</a:t>
            </a:r>
            <a:endParaRPr lang="en-US" dirty="0"/>
          </a:p>
        </p:txBody>
      </p:sp>
      <p:sp>
        <p:nvSpPr>
          <p:cNvPr id="3" name="Content Placeholder 2"/>
          <p:cNvSpPr>
            <a:spLocks noGrp="1"/>
          </p:cNvSpPr>
          <p:nvPr>
            <p:ph idx="1"/>
          </p:nvPr>
        </p:nvSpPr>
        <p:spPr>
          <a:xfrm>
            <a:off x="152400" y="2279300"/>
            <a:ext cx="5334000" cy="3969100"/>
          </a:xfrm>
        </p:spPr>
        <p:txBody>
          <a:bodyPr/>
          <a:lstStyle/>
          <a:p>
            <a:r>
              <a:rPr lang="en-US" altLang="en-US" sz="2600" dirty="0">
                <a:ea typeface="ＭＳ Ｐゴシック" pitchFamily="34" charset="-128"/>
              </a:rPr>
              <a:t>Diet – discuss sodium control</a:t>
            </a:r>
          </a:p>
          <a:p>
            <a:r>
              <a:rPr lang="en-US" altLang="en-US" sz="2600" dirty="0">
                <a:ea typeface="ＭＳ Ｐゴシック" pitchFamily="34" charset="-128"/>
              </a:rPr>
              <a:t>Exercise – avoid excess</a:t>
            </a:r>
          </a:p>
          <a:p>
            <a:r>
              <a:rPr lang="en-US" altLang="en-US" sz="2600" dirty="0">
                <a:ea typeface="ＭＳ Ｐゴシック" pitchFamily="34" charset="-128"/>
              </a:rPr>
              <a:t>Medical management</a:t>
            </a:r>
          </a:p>
          <a:p>
            <a:r>
              <a:rPr lang="en-US" altLang="en-US" sz="2600" dirty="0">
                <a:ea typeface="ＭＳ Ｐゴシック" pitchFamily="34" charset="-128"/>
              </a:rPr>
              <a:t>Client education</a:t>
            </a:r>
          </a:p>
          <a:p>
            <a:pPr lvl="1"/>
            <a:r>
              <a:rPr lang="en-US" altLang="en-US" sz="2200" dirty="0">
                <a:ea typeface="ＭＳ Ｐゴシック" pitchFamily="34" charset="-128"/>
              </a:rPr>
              <a:t>Respiratory Rate monitoring</a:t>
            </a:r>
          </a:p>
          <a:p>
            <a:endParaRPr lang="en-US" dirty="0"/>
          </a:p>
        </p:txBody>
      </p:sp>
      <p:pic>
        <p:nvPicPr>
          <p:cNvPr id="4" name="Picture 6" descr="DSCN04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62728" y="2209799"/>
            <a:ext cx="3928872" cy="2335381"/>
          </a:xfrm>
          <a:prstGeom prst="rect">
            <a:avLst/>
          </a:prstGeom>
        </p:spPr>
      </p:pic>
      <p:pic>
        <p:nvPicPr>
          <p:cNvPr id="5" name="Picture 7" descr="DSCN04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62728" y="4343400"/>
            <a:ext cx="3928872" cy="2337122"/>
          </a:xfrm>
          <a:prstGeom prst="rect">
            <a:avLst/>
          </a:prstGeom>
          <a:noFill/>
        </p:spPr>
      </p:pic>
    </p:spTree>
    <p:extLst>
      <p:ext uri="{BB962C8B-B14F-4D97-AF65-F5344CB8AC3E}">
        <p14:creationId xmlns:p14="http://schemas.microsoft.com/office/powerpoint/2010/main" val="2309926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Used to Treat</a:t>
            </a:r>
            <a:endParaRPr lang="en-US" dirty="0"/>
          </a:p>
        </p:txBody>
      </p:sp>
      <p:sp>
        <p:nvSpPr>
          <p:cNvPr id="3" name="Content Placeholder 2"/>
          <p:cNvSpPr>
            <a:spLocks noGrp="1"/>
          </p:cNvSpPr>
          <p:nvPr>
            <p:ph sz="half" idx="1"/>
          </p:nvPr>
        </p:nvSpPr>
        <p:spPr>
          <a:xfrm>
            <a:off x="457200" y="1905000"/>
            <a:ext cx="4038600" cy="4085489"/>
          </a:xfrm>
        </p:spPr>
        <p:txBody>
          <a:bodyPr>
            <a:normAutofit/>
          </a:bodyPr>
          <a:lstStyle/>
          <a:p>
            <a:r>
              <a:rPr lang="en-US" altLang="en-US" sz="1800" dirty="0">
                <a:ea typeface="ＭＳ Ｐゴシック" pitchFamily="34" charset="-128"/>
              </a:rPr>
              <a:t>Subtle clinical signs</a:t>
            </a:r>
          </a:p>
          <a:p>
            <a:pPr lvl="1"/>
            <a:r>
              <a:rPr lang="en-US" altLang="en-US" sz="1800" dirty="0">
                <a:ea typeface="ＭＳ Ｐゴシック" pitchFamily="34" charset="-128"/>
              </a:rPr>
              <a:t>Cough, exercise intolerance</a:t>
            </a:r>
          </a:p>
          <a:p>
            <a:r>
              <a:rPr lang="en-US" altLang="en-US" sz="1800" dirty="0">
                <a:ea typeface="ＭＳ Ｐゴシック" pitchFamily="34" charset="-128"/>
              </a:rPr>
              <a:t>Breed and Family History </a:t>
            </a:r>
          </a:p>
          <a:p>
            <a:r>
              <a:rPr lang="en-US" altLang="en-US" sz="1800" dirty="0">
                <a:ea typeface="ＭＳ Ｐゴシック" pitchFamily="34" charset="-128"/>
              </a:rPr>
              <a:t>Radiographic Changes</a:t>
            </a:r>
          </a:p>
          <a:p>
            <a:pPr lvl="1"/>
            <a:r>
              <a:rPr lang="en-US" altLang="en-US" sz="1800" dirty="0">
                <a:ea typeface="ＭＳ Ｐゴシック" pitchFamily="34" charset="-128"/>
              </a:rPr>
              <a:t>VHS</a:t>
            </a:r>
          </a:p>
          <a:p>
            <a:r>
              <a:rPr lang="en-US" altLang="en-US" sz="1800" dirty="0">
                <a:ea typeface="ＭＳ Ｐゴシック" pitchFamily="34" charset="-128"/>
              </a:rPr>
              <a:t>Biomarkers</a:t>
            </a:r>
          </a:p>
          <a:p>
            <a:r>
              <a:rPr lang="en-US" altLang="en-US" sz="1800" dirty="0">
                <a:ea typeface="ＭＳ Ｐゴシック" pitchFamily="34" charset="-128"/>
              </a:rPr>
              <a:t>Hypertension</a:t>
            </a:r>
          </a:p>
          <a:p>
            <a:endParaRPr lang="en-US" dirty="0"/>
          </a:p>
        </p:txBody>
      </p:sp>
      <p:sp>
        <p:nvSpPr>
          <p:cNvPr id="4" name="Content Placeholder 3"/>
          <p:cNvSpPr>
            <a:spLocks noGrp="1"/>
          </p:cNvSpPr>
          <p:nvPr>
            <p:ph sz="half" idx="2"/>
          </p:nvPr>
        </p:nvSpPr>
        <p:spPr>
          <a:xfrm>
            <a:off x="4648200" y="1905000"/>
            <a:ext cx="4038600" cy="4085489"/>
          </a:xfrm>
        </p:spPr>
        <p:txBody>
          <a:bodyPr>
            <a:normAutofit/>
          </a:bodyPr>
          <a:lstStyle/>
          <a:p>
            <a:r>
              <a:rPr lang="en-US" altLang="en-US" sz="1800" dirty="0">
                <a:ea typeface="ＭＳ Ｐゴシック" pitchFamily="34" charset="-128"/>
              </a:rPr>
              <a:t>Echocardiographic changes</a:t>
            </a:r>
          </a:p>
          <a:p>
            <a:pPr lvl="1"/>
            <a:r>
              <a:rPr lang="en-US" altLang="en-US" sz="1800" dirty="0">
                <a:ea typeface="ＭＳ Ｐゴシック" pitchFamily="34" charset="-128"/>
              </a:rPr>
              <a:t>Degree of atrial dilation</a:t>
            </a:r>
          </a:p>
          <a:p>
            <a:pPr lvl="1"/>
            <a:r>
              <a:rPr lang="en-US" altLang="en-US" sz="1800" dirty="0">
                <a:ea typeface="ＭＳ Ｐゴシック" pitchFamily="34" charset="-128"/>
              </a:rPr>
              <a:t>Valve characteristics</a:t>
            </a:r>
          </a:p>
          <a:p>
            <a:pPr lvl="1"/>
            <a:r>
              <a:rPr lang="en-US" altLang="en-US" sz="1800" dirty="0">
                <a:ea typeface="ＭＳ Ｐゴシック" pitchFamily="34" charset="-128"/>
              </a:rPr>
              <a:t>Characteristics of the ventricle</a:t>
            </a:r>
          </a:p>
          <a:p>
            <a:pPr lvl="1"/>
            <a:r>
              <a:rPr lang="en-US" altLang="en-US" sz="1800" dirty="0">
                <a:ea typeface="ＭＳ Ｐゴシック" pitchFamily="34" charset="-128"/>
              </a:rPr>
              <a:t>Pulmonary pressure</a:t>
            </a:r>
          </a:p>
          <a:p>
            <a:pPr lvl="1"/>
            <a:r>
              <a:rPr lang="en-US" altLang="en-US" sz="1800" dirty="0">
                <a:ea typeface="ＭＳ Ｐゴシック" pitchFamily="34" charset="-128"/>
              </a:rPr>
              <a:t>Filling velocities </a:t>
            </a:r>
          </a:p>
          <a:p>
            <a:pPr lvl="1"/>
            <a:r>
              <a:rPr lang="en-US" altLang="en-US" sz="1800" dirty="0">
                <a:ea typeface="ＭＳ Ｐゴシック" pitchFamily="34" charset="-128"/>
              </a:rPr>
              <a:t>Rate of change</a:t>
            </a:r>
          </a:p>
          <a:p>
            <a:endParaRPr lang="en-US" dirty="0"/>
          </a:p>
        </p:txBody>
      </p:sp>
      <p:pic>
        <p:nvPicPr>
          <p:cNvPr id="21506" name="Picture 2" descr="http://www.abbottvascular.com/content/dam/av/abbottvascular/images/Structural_heart/MR-ser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351019"/>
            <a:ext cx="5419725"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418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7" y="1447800"/>
            <a:ext cx="9018343" cy="425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66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Content Placeholder 4"/>
          <p:cNvSpPr>
            <a:spLocks noGrp="1"/>
          </p:cNvSpPr>
          <p:nvPr>
            <p:ph idx="1"/>
          </p:nvPr>
        </p:nvSpPr>
        <p:spPr>
          <a:xfrm>
            <a:off x="457200" y="1981200"/>
            <a:ext cx="8229600" cy="4144963"/>
          </a:xfrm>
        </p:spPr>
        <p:txBody>
          <a:bodyPr>
            <a:normAutofit lnSpcReduction="10000"/>
          </a:bodyPr>
          <a:lstStyle/>
          <a:p>
            <a:r>
              <a:rPr lang="en-US" altLang="en-US" sz="2400" dirty="0">
                <a:ea typeface="ＭＳ Ｐゴシック" pitchFamily="34" charset="-128"/>
              </a:rPr>
              <a:t>Still question of what is the </a:t>
            </a:r>
            <a:r>
              <a:rPr lang="ja-JP" altLang="en-US" sz="2400" dirty="0">
                <a:ea typeface="ＭＳ Ｐゴシック" pitchFamily="34" charset="-128"/>
              </a:rPr>
              <a:t>“</a:t>
            </a:r>
            <a:r>
              <a:rPr lang="en-US" altLang="ja-JP" sz="2400" dirty="0">
                <a:ea typeface="ＭＳ Ｐゴシック" pitchFamily="34" charset="-128"/>
              </a:rPr>
              <a:t>best</a:t>
            </a:r>
            <a:r>
              <a:rPr lang="ja-JP" altLang="en-US" sz="2400" dirty="0">
                <a:ea typeface="ＭＳ Ｐゴシック" pitchFamily="34" charset="-128"/>
              </a:rPr>
              <a:t>”</a:t>
            </a:r>
            <a:r>
              <a:rPr lang="en-US" altLang="ja-JP" sz="2400" dirty="0">
                <a:ea typeface="ＭＳ Ｐゴシック" pitchFamily="34" charset="-128"/>
              </a:rPr>
              <a:t> option</a:t>
            </a:r>
          </a:p>
          <a:p>
            <a:r>
              <a:rPr lang="en-US" altLang="ja-JP" sz="2400" dirty="0">
                <a:ea typeface="ＭＳ Ｐゴシック" pitchFamily="34" charset="-128"/>
              </a:rPr>
              <a:t>Will surgery be the best option?</a:t>
            </a:r>
          </a:p>
          <a:p>
            <a:pPr lvl="1"/>
            <a:r>
              <a:rPr lang="en-US" altLang="ja-JP" sz="2400" dirty="0">
                <a:ea typeface="ＭＳ Ｐゴシック" pitchFamily="34" charset="-128"/>
              </a:rPr>
              <a:t>Cost / quality of life </a:t>
            </a:r>
          </a:p>
          <a:p>
            <a:r>
              <a:rPr lang="en-US" altLang="en-US" sz="2400" dirty="0">
                <a:ea typeface="ＭＳ Ｐゴシック" pitchFamily="34" charset="-128"/>
              </a:rPr>
              <a:t>Modest benefit of ACE inhibitor therapy</a:t>
            </a:r>
          </a:p>
          <a:p>
            <a:pPr lvl="1"/>
            <a:r>
              <a:rPr lang="en-US" altLang="en-US" sz="2400" dirty="0">
                <a:ea typeface="ＭＳ Ｐゴシック" pitchFamily="34" charset="-128"/>
              </a:rPr>
              <a:t>May improve when combined with spironolactone </a:t>
            </a:r>
          </a:p>
          <a:p>
            <a:r>
              <a:rPr lang="en-US" altLang="en-US" sz="2400" dirty="0">
                <a:ea typeface="ＭＳ Ｐゴシック" pitchFamily="34" charset="-128"/>
              </a:rPr>
              <a:t>Unknown benefit of other agents</a:t>
            </a:r>
          </a:p>
          <a:p>
            <a:pPr lvl="1"/>
            <a:r>
              <a:rPr lang="en-US" altLang="en-US" sz="2400" dirty="0">
                <a:ea typeface="ＭＳ Ｐゴシック" pitchFamily="34" charset="-128"/>
              </a:rPr>
              <a:t>Pimobendan</a:t>
            </a:r>
          </a:p>
          <a:p>
            <a:pPr lvl="1"/>
            <a:r>
              <a:rPr lang="en-US" altLang="en-US" sz="2400" dirty="0">
                <a:ea typeface="ＭＳ Ｐゴシック" pitchFamily="34" charset="-128"/>
              </a:rPr>
              <a:t>Norvasc</a:t>
            </a:r>
          </a:p>
          <a:p>
            <a:r>
              <a:rPr lang="en-US" altLang="en-US" sz="2400" dirty="0">
                <a:ea typeface="ＭＳ Ｐゴシック" pitchFamily="34" charset="-128"/>
              </a:rPr>
              <a:t>Possible progressive changes with pimobendan- reserve for use in advanced valve disease</a:t>
            </a:r>
          </a:p>
        </p:txBody>
      </p:sp>
    </p:spTree>
    <p:extLst>
      <p:ext uri="{BB962C8B-B14F-4D97-AF65-F5344CB8AC3E}">
        <p14:creationId xmlns:p14="http://schemas.microsoft.com/office/powerpoint/2010/main" val="3051404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Therapies?</a:t>
            </a:r>
            <a:endParaRPr lang="en-US" dirty="0"/>
          </a:p>
        </p:txBody>
      </p:sp>
      <p:sp>
        <p:nvSpPr>
          <p:cNvPr id="3" name="Content Placeholder 2"/>
          <p:cNvSpPr>
            <a:spLocks noGrp="1"/>
          </p:cNvSpPr>
          <p:nvPr>
            <p:ph idx="1"/>
          </p:nvPr>
        </p:nvSpPr>
        <p:spPr/>
        <p:txBody>
          <a:bodyPr>
            <a:normAutofit lnSpcReduction="10000"/>
          </a:bodyPr>
          <a:lstStyle/>
          <a:p>
            <a:r>
              <a:rPr lang="en-US" altLang="en-US" dirty="0">
                <a:ea typeface="ＭＳ Ｐゴシック" pitchFamily="34" charset="-128"/>
              </a:rPr>
              <a:t>Hybrid surgical techniques</a:t>
            </a:r>
          </a:p>
          <a:p>
            <a:pPr lvl="1"/>
            <a:r>
              <a:rPr lang="en-US" altLang="en-US" dirty="0" err="1">
                <a:ea typeface="ＭＳ Ｐゴシック" pitchFamily="34" charset="-128"/>
              </a:rPr>
              <a:t>Transapical</a:t>
            </a:r>
            <a:r>
              <a:rPr lang="en-US" altLang="en-US" dirty="0">
                <a:ea typeface="ＭＳ Ｐゴシック" pitchFamily="34" charset="-128"/>
              </a:rPr>
              <a:t> valve replacement </a:t>
            </a:r>
            <a:endParaRPr lang="en-US" altLang="en-US" dirty="0" smtClean="0">
              <a:ea typeface="ＭＳ Ｐゴシック" pitchFamily="34" charset="-128"/>
            </a:endParaRPr>
          </a:p>
          <a:p>
            <a:pPr lvl="2"/>
            <a:r>
              <a:rPr lang="en-US" altLang="en-US" dirty="0" err="1" smtClean="0">
                <a:ea typeface="ＭＳ Ｐゴシック" pitchFamily="34" charset="-128"/>
              </a:rPr>
              <a:t>MitralSeal</a:t>
            </a:r>
            <a:r>
              <a:rPr lang="en-US" altLang="en-US" dirty="0" smtClean="0">
                <a:ea typeface="ＭＳ Ｐゴシック" pitchFamily="34" charset="-128"/>
              </a:rPr>
              <a:t> (Avalon Medical)</a:t>
            </a:r>
            <a:endParaRPr lang="en-US" altLang="en-US" dirty="0">
              <a:ea typeface="ＭＳ Ｐゴシック" pitchFamily="34" charset="-128"/>
            </a:endParaRPr>
          </a:p>
          <a:p>
            <a:pPr lvl="2"/>
            <a:r>
              <a:rPr lang="en-US" altLang="en-US" dirty="0" err="1" smtClean="0">
                <a:ea typeface="ＭＳ Ｐゴシック" pitchFamily="34" charset="-128"/>
              </a:rPr>
              <a:t>Mitrex</a:t>
            </a:r>
            <a:r>
              <a:rPr lang="en-US" altLang="en-US" dirty="0" smtClean="0">
                <a:ea typeface="ＭＳ Ｐゴシック" pitchFamily="34" charset="-128"/>
              </a:rPr>
              <a:t> (Infiniti Medical)</a:t>
            </a:r>
          </a:p>
          <a:p>
            <a:pPr lvl="1"/>
            <a:r>
              <a:rPr lang="en-US" altLang="en-US" dirty="0" smtClean="0">
                <a:ea typeface="ＭＳ Ｐゴシック" pitchFamily="34" charset="-128"/>
              </a:rPr>
              <a:t>Infiniti medical</a:t>
            </a:r>
            <a:endParaRPr lang="en-US" altLang="en-US" dirty="0">
              <a:ea typeface="ＭＳ Ｐゴシック" pitchFamily="34" charset="-128"/>
            </a:endParaRPr>
          </a:p>
          <a:p>
            <a:r>
              <a:rPr lang="en-US" altLang="en-US" dirty="0">
                <a:ea typeface="ＭＳ Ｐゴシック" pitchFamily="34" charset="-128"/>
              </a:rPr>
              <a:t>Gene therapy</a:t>
            </a:r>
          </a:p>
          <a:p>
            <a:r>
              <a:rPr lang="en-US" altLang="en-US" dirty="0">
                <a:ea typeface="ＭＳ Ｐゴシック" pitchFamily="34" charset="-128"/>
              </a:rPr>
              <a:t>Serotonin Antagonists</a:t>
            </a:r>
          </a:p>
          <a:p>
            <a:r>
              <a:rPr lang="en-US" altLang="en-US" dirty="0">
                <a:ea typeface="ＭＳ Ｐゴシック" pitchFamily="34" charset="-128"/>
              </a:rPr>
              <a:t>Role of </a:t>
            </a:r>
            <a:r>
              <a:rPr lang="en-US" altLang="en-US" dirty="0" smtClean="0">
                <a:ea typeface="ＭＳ Ｐゴシック" pitchFamily="34" charset="-128"/>
              </a:rPr>
              <a:t>multi-drug therapy</a:t>
            </a:r>
            <a:endParaRPr lang="en-US" altLang="en-US" dirty="0">
              <a:ea typeface="ＭＳ Ｐゴシック" pitchFamily="34" charset="-128"/>
            </a:endParaRPr>
          </a:p>
        </p:txBody>
      </p:sp>
    </p:spTree>
    <p:extLst>
      <p:ext uri="{BB962C8B-B14F-4D97-AF65-F5344CB8AC3E}">
        <p14:creationId xmlns:p14="http://schemas.microsoft.com/office/powerpoint/2010/main" val="1548321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58952" y="1447800"/>
            <a:ext cx="7851648" cy="1828800"/>
          </a:xfrm>
        </p:spPr>
        <p:txBody>
          <a:bodyPr/>
          <a:lstStyle/>
          <a:p>
            <a:r>
              <a:rPr lang="en-US" b="1" dirty="0" smtClean="0"/>
              <a:t>Comments / Questions</a:t>
            </a:r>
            <a:endParaRPr lang="en-US" b="1" dirty="0"/>
          </a:p>
        </p:txBody>
      </p:sp>
      <p:sp>
        <p:nvSpPr>
          <p:cNvPr id="6" name="Subtitle 5"/>
          <p:cNvSpPr>
            <a:spLocks noGrp="1"/>
          </p:cNvSpPr>
          <p:nvPr>
            <p:ph type="subTitle" idx="1"/>
          </p:nvPr>
        </p:nvSpPr>
        <p:spPr>
          <a:xfrm>
            <a:off x="3429000" y="3124200"/>
            <a:ext cx="5257800" cy="2971800"/>
          </a:xfrm>
        </p:spPr>
        <p:txBody>
          <a:bodyPr>
            <a:normAutofit/>
          </a:bodyPr>
          <a:lstStyle/>
          <a:p>
            <a:r>
              <a:rPr lang="en-US" sz="3000" b="1" dirty="0" smtClean="0"/>
              <a:t>Contact Information</a:t>
            </a:r>
            <a:r>
              <a:rPr lang="en-US" dirty="0" smtClean="0"/>
              <a:t>:</a:t>
            </a:r>
          </a:p>
          <a:p>
            <a:endParaRPr lang="en-US" dirty="0" smtClean="0"/>
          </a:p>
          <a:p>
            <a:r>
              <a:rPr lang="en-US" dirty="0" smtClean="0"/>
              <a:t>info@cvcavets.com</a:t>
            </a:r>
          </a:p>
          <a:p>
            <a:r>
              <a:rPr lang="en-US" dirty="0" smtClean="0"/>
              <a:t>www.cvcavets.com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895600"/>
            <a:ext cx="2362200" cy="3254588"/>
          </a:xfrm>
          <a:prstGeom prst="rect">
            <a:avLst/>
          </a:prstGeom>
        </p:spPr>
      </p:pic>
    </p:spTree>
    <p:extLst>
      <p:ext uri="{BB962C8B-B14F-4D97-AF65-F5344CB8AC3E}">
        <p14:creationId xmlns:p14="http://schemas.microsoft.com/office/powerpoint/2010/main" val="1552221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Degenerative Valve Disease</a:t>
            </a:r>
            <a:endParaRPr lang="en-US" dirty="0"/>
          </a:p>
        </p:txBody>
      </p:sp>
      <p:sp>
        <p:nvSpPr>
          <p:cNvPr id="3" name="Content Placeholder 2"/>
          <p:cNvSpPr>
            <a:spLocks noGrp="1"/>
          </p:cNvSpPr>
          <p:nvPr>
            <p:ph idx="1"/>
          </p:nvPr>
        </p:nvSpPr>
        <p:spPr/>
        <p:txBody>
          <a:bodyPr>
            <a:normAutofit lnSpcReduction="10000"/>
          </a:bodyPr>
          <a:lstStyle/>
          <a:p>
            <a:r>
              <a:rPr lang="en-US" altLang="en-US" sz="2600" dirty="0">
                <a:ea typeface="ＭＳ Ｐゴシック" pitchFamily="34" charset="-128"/>
              </a:rPr>
              <a:t>The most common heart disease in dogs (75% of heart disease in dogs)</a:t>
            </a:r>
          </a:p>
          <a:p>
            <a:pPr lvl="1"/>
            <a:r>
              <a:rPr lang="en-US" altLang="en-US" sz="2200" dirty="0">
                <a:ea typeface="ＭＳ Ｐゴシック" pitchFamily="34" charset="-128"/>
              </a:rPr>
              <a:t>Greater than 60% of dogs under 30 </a:t>
            </a:r>
            <a:r>
              <a:rPr lang="en-US" altLang="en-US" sz="2200" dirty="0" err="1">
                <a:ea typeface="ＭＳ Ｐゴシック" pitchFamily="34" charset="-128"/>
              </a:rPr>
              <a:t>lb</a:t>
            </a:r>
            <a:r>
              <a:rPr lang="en-US" altLang="en-US" sz="2200" dirty="0">
                <a:ea typeface="ＭＳ Ｐゴシック" pitchFamily="34" charset="-128"/>
              </a:rPr>
              <a:t> and over 10 year old</a:t>
            </a:r>
          </a:p>
          <a:p>
            <a:r>
              <a:rPr lang="en-US" altLang="en-US" sz="2600" dirty="0">
                <a:ea typeface="ＭＳ Ｐゴシック" pitchFamily="34" charset="-128"/>
              </a:rPr>
              <a:t>Most commonly a slowly progressive disease</a:t>
            </a:r>
          </a:p>
          <a:p>
            <a:pPr lvl="1"/>
            <a:r>
              <a:rPr lang="en-US" altLang="en-US" sz="2200" dirty="0">
                <a:ea typeface="ＭＳ Ｐゴシック" pitchFamily="34" charset="-128"/>
              </a:rPr>
              <a:t>40% develop CHF within 4-5 years</a:t>
            </a:r>
          </a:p>
          <a:p>
            <a:r>
              <a:rPr lang="en-US" altLang="en-US" sz="2600" dirty="0">
                <a:ea typeface="ＭＳ Ｐゴシック" pitchFamily="34" charset="-128"/>
              </a:rPr>
              <a:t>Small breed dogs</a:t>
            </a:r>
          </a:p>
          <a:p>
            <a:r>
              <a:rPr lang="en-US" altLang="en-US" sz="2600" dirty="0">
                <a:ea typeface="ＭＳ Ｐゴシック" pitchFamily="34" charset="-128"/>
              </a:rPr>
              <a:t>Most commonly multiple valves effected</a:t>
            </a:r>
          </a:p>
          <a:p>
            <a:r>
              <a:rPr lang="en-US" altLang="en-US" sz="2600" dirty="0">
                <a:ea typeface="ＭＳ Ｐゴシック" pitchFamily="34" charset="-128"/>
              </a:rPr>
              <a:t>Incidence is certain breeds of dogs approaches 100%</a:t>
            </a:r>
          </a:p>
          <a:p>
            <a:endParaRPr lang="en-US" dirty="0"/>
          </a:p>
        </p:txBody>
      </p:sp>
    </p:spTree>
    <p:extLst>
      <p:ext uri="{BB962C8B-B14F-4D97-AF65-F5344CB8AC3E}">
        <p14:creationId xmlns:p14="http://schemas.microsoft.com/office/powerpoint/2010/main" val="352615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en-US" dirty="0"/>
          </a:p>
        </p:txBody>
      </p:sp>
      <p:sp>
        <p:nvSpPr>
          <p:cNvPr id="3" name="Content Placeholder 2"/>
          <p:cNvSpPr>
            <a:spLocks noGrp="1"/>
          </p:cNvSpPr>
          <p:nvPr>
            <p:ph idx="1"/>
          </p:nvPr>
        </p:nvSpPr>
        <p:spPr/>
        <p:txBody>
          <a:bodyPr/>
          <a:lstStyle/>
          <a:p>
            <a:r>
              <a:rPr lang="en-US" altLang="en-US" sz="2600" dirty="0">
                <a:ea typeface="ＭＳ Ｐゴシック" pitchFamily="34" charset="-128"/>
              </a:rPr>
              <a:t>Physical Exam</a:t>
            </a:r>
          </a:p>
          <a:p>
            <a:pPr lvl="1"/>
            <a:r>
              <a:rPr lang="en-US" altLang="en-US" sz="2200" dirty="0" err="1">
                <a:ea typeface="ＭＳ Ｐゴシック" pitchFamily="34" charset="-128"/>
              </a:rPr>
              <a:t>Variabiltiy</a:t>
            </a:r>
            <a:endParaRPr lang="en-US" altLang="en-US" sz="2200" dirty="0">
              <a:ea typeface="ＭＳ Ｐゴシック" pitchFamily="34" charset="-128"/>
            </a:endParaRPr>
          </a:p>
          <a:p>
            <a:r>
              <a:rPr lang="en-US" altLang="en-US" sz="2600" dirty="0">
                <a:ea typeface="ＭＳ Ｐゴシック" pitchFamily="34" charset="-128"/>
              </a:rPr>
              <a:t>Clinical Pathology</a:t>
            </a:r>
          </a:p>
          <a:p>
            <a:pPr lvl="1"/>
            <a:r>
              <a:rPr lang="en-US" altLang="en-US" sz="2200" dirty="0">
                <a:ea typeface="ＭＳ Ｐゴシック" pitchFamily="34" charset="-128"/>
              </a:rPr>
              <a:t>BNP, </a:t>
            </a:r>
            <a:r>
              <a:rPr lang="en-US" altLang="en-US" sz="2200" dirty="0" err="1">
                <a:ea typeface="ＭＳ Ｐゴシック" pitchFamily="34" charset="-128"/>
              </a:rPr>
              <a:t>c</a:t>
            </a:r>
            <a:r>
              <a:rPr lang="en-US" altLang="en-US" sz="2200" dirty="0" err="1" smtClean="0">
                <a:ea typeface="ＭＳ Ｐゴシック" pitchFamily="34" charset="-128"/>
              </a:rPr>
              <a:t>TnI</a:t>
            </a:r>
            <a:r>
              <a:rPr lang="en-US" altLang="en-US" sz="2200" dirty="0">
                <a:ea typeface="ＭＳ Ｐゴシック" pitchFamily="34" charset="-128"/>
              </a:rPr>
              <a:t>, ANP, PRA, Aldo</a:t>
            </a:r>
          </a:p>
          <a:p>
            <a:r>
              <a:rPr lang="en-US" altLang="en-US" sz="2600" dirty="0">
                <a:ea typeface="ＭＳ Ｐゴシック" pitchFamily="34" charset="-128"/>
              </a:rPr>
              <a:t>Electrocardiography</a:t>
            </a:r>
          </a:p>
          <a:p>
            <a:r>
              <a:rPr lang="en-US" altLang="en-US" sz="2600" dirty="0">
                <a:ea typeface="ＭＳ Ｐゴシック" pitchFamily="34" charset="-128"/>
              </a:rPr>
              <a:t>Chest radiography</a:t>
            </a:r>
          </a:p>
          <a:p>
            <a:pPr lvl="1"/>
            <a:r>
              <a:rPr lang="en-US" altLang="en-US" sz="2200" dirty="0">
                <a:ea typeface="ＭＳ Ｐゴシック" pitchFamily="34" charset="-128"/>
              </a:rPr>
              <a:t>VHS</a:t>
            </a:r>
          </a:p>
          <a:p>
            <a:r>
              <a:rPr lang="en-US" altLang="en-US" sz="2600" dirty="0" smtClean="0">
                <a:ea typeface="ＭＳ Ｐゴシック" pitchFamily="34" charset="-128"/>
              </a:rPr>
              <a:t>Echocardiography</a:t>
            </a:r>
            <a:endParaRPr lang="en-US" altLang="en-US" sz="2600" dirty="0">
              <a:ea typeface="ＭＳ Ｐゴシック" pitchFamily="34" charset="-128"/>
            </a:endParaRPr>
          </a:p>
        </p:txBody>
      </p:sp>
      <p:pic>
        <p:nvPicPr>
          <p:cNvPr id="4" name="MRseverelongaxiscolo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5276088" y="2695575"/>
            <a:ext cx="3505200" cy="2381250"/>
          </a:xfrm>
          <a:prstGeom prst="rect">
            <a:avLst/>
          </a:prstGeom>
        </p:spPr>
      </p:pic>
    </p:spTree>
    <p:extLst>
      <p:ext uri="{BB962C8B-B14F-4D97-AF65-F5344CB8AC3E}">
        <p14:creationId xmlns:p14="http://schemas.microsoft.com/office/powerpoint/2010/main" val="5026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Options</a:t>
            </a:r>
            <a:endParaRPr lang="en-US" dirty="0"/>
          </a:p>
        </p:txBody>
      </p:sp>
      <p:sp>
        <p:nvSpPr>
          <p:cNvPr id="3" name="Content Placeholder 2"/>
          <p:cNvSpPr>
            <a:spLocks noGrp="1"/>
          </p:cNvSpPr>
          <p:nvPr>
            <p:ph idx="1"/>
          </p:nvPr>
        </p:nvSpPr>
        <p:spPr>
          <a:xfrm>
            <a:off x="457200" y="1981200"/>
            <a:ext cx="8229600" cy="4343400"/>
          </a:xfrm>
        </p:spPr>
        <p:txBody>
          <a:bodyPr>
            <a:noAutofit/>
          </a:bodyPr>
          <a:lstStyle/>
          <a:p>
            <a:pPr>
              <a:lnSpc>
                <a:spcPct val="90000"/>
              </a:lnSpc>
            </a:pPr>
            <a:r>
              <a:rPr lang="en-US" altLang="en-US" dirty="0">
                <a:ea typeface="ＭＳ Ｐゴシック" pitchFamily="34" charset="-128"/>
              </a:rPr>
              <a:t>Focus on the treatment of asymptomatic patients</a:t>
            </a:r>
          </a:p>
          <a:p>
            <a:pPr>
              <a:lnSpc>
                <a:spcPct val="90000"/>
              </a:lnSpc>
            </a:pPr>
            <a:r>
              <a:rPr lang="en-US" altLang="en-US" dirty="0" smtClean="0">
                <a:ea typeface="ＭＳ Ｐゴシック" pitchFamily="34" charset="-128"/>
              </a:rPr>
              <a:t>Nutritional management</a:t>
            </a:r>
            <a:endParaRPr lang="en-US" altLang="en-US" dirty="0">
              <a:ea typeface="ＭＳ Ｐゴシック" pitchFamily="34" charset="-128"/>
            </a:endParaRPr>
          </a:p>
          <a:p>
            <a:pPr>
              <a:lnSpc>
                <a:spcPct val="90000"/>
              </a:lnSpc>
            </a:pPr>
            <a:r>
              <a:rPr lang="en-US" altLang="en-US" dirty="0">
                <a:ea typeface="ＭＳ Ｐゴシック" pitchFamily="34" charset="-128"/>
              </a:rPr>
              <a:t>Surgical </a:t>
            </a:r>
            <a:r>
              <a:rPr lang="en-US" altLang="en-US" dirty="0" smtClean="0">
                <a:ea typeface="ＭＳ Ｐゴシック" pitchFamily="34" charset="-128"/>
              </a:rPr>
              <a:t>management</a:t>
            </a:r>
            <a:endParaRPr lang="en-US" altLang="en-US" dirty="0">
              <a:ea typeface="ＭＳ Ｐゴシック" pitchFamily="34" charset="-128"/>
            </a:endParaRPr>
          </a:p>
          <a:p>
            <a:pPr>
              <a:lnSpc>
                <a:spcPct val="90000"/>
              </a:lnSpc>
            </a:pPr>
            <a:r>
              <a:rPr lang="en-US" altLang="en-US" dirty="0">
                <a:ea typeface="ＭＳ Ｐゴシック" pitchFamily="34" charset="-128"/>
              </a:rPr>
              <a:t>Medical </a:t>
            </a:r>
            <a:r>
              <a:rPr lang="en-US" altLang="en-US" dirty="0" smtClean="0">
                <a:ea typeface="ＭＳ Ｐゴシック" pitchFamily="34" charset="-128"/>
              </a:rPr>
              <a:t>management</a:t>
            </a:r>
            <a:endParaRPr lang="en-US" altLang="en-US" dirty="0">
              <a:ea typeface="ＭＳ Ｐゴシック" pitchFamily="34" charset="-128"/>
            </a:endParaRPr>
          </a:p>
          <a:p>
            <a:pPr lvl="1">
              <a:lnSpc>
                <a:spcPct val="90000"/>
              </a:lnSpc>
            </a:pPr>
            <a:r>
              <a:rPr lang="en-US" altLang="en-US" dirty="0">
                <a:ea typeface="ＭＳ Ｐゴシック" pitchFamily="34" charset="-128"/>
              </a:rPr>
              <a:t>Vasodilators</a:t>
            </a:r>
          </a:p>
          <a:p>
            <a:pPr lvl="1">
              <a:lnSpc>
                <a:spcPct val="90000"/>
              </a:lnSpc>
            </a:pPr>
            <a:r>
              <a:rPr lang="en-US" altLang="en-US" dirty="0">
                <a:ea typeface="ＭＳ Ｐゴシック" pitchFamily="34" charset="-128"/>
              </a:rPr>
              <a:t>Beta blockers</a:t>
            </a:r>
          </a:p>
          <a:p>
            <a:pPr lvl="1">
              <a:lnSpc>
                <a:spcPct val="90000"/>
              </a:lnSpc>
            </a:pPr>
            <a:r>
              <a:rPr lang="en-US" altLang="en-US" dirty="0" err="1">
                <a:ea typeface="ＭＳ Ｐゴシック" pitchFamily="34" charset="-128"/>
              </a:rPr>
              <a:t>Inodilators</a:t>
            </a:r>
            <a:endParaRPr lang="en-US" altLang="en-US" dirty="0">
              <a:ea typeface="ＭＳ Ｐゴシック" pitchFamily="34" charset="-128"/>
            </a:endParaRPr>
          </a:p>
          <a:p>
            <a:pPr lvl="1">
              <a:lnSpc>
                <a:spcPct val="90000"/>
              </a:lnSpc>
            </a:pPr>
            <a:r>
              <a:rPr lang="en-US" altLang="en-US" dirty="0">
                <a:ea typeface="ＭＳ Ｐゴシック" pitchFamily="34" charset="-128"/>
              </a:rPr>
              <a:t>Diuretics</a:t>
            </a:r>
          </a:p>
          <a:p>
            <a:endParaRPr lang="en-US" dirty="0"/>
          </a:p>
        </p:txBody>
      </p:sp>
    </p:spTree>
    <p:extLst>
      <p:ext uri="{BB962C8B-B14F-4D97-AF65-F5344CB8AC3E}">
        <p14:creationId xmlns:p14="http://schemas.microsoft.com/office/powerpoint/2010/main" val="102121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Management</a:t>
            </a:r>
            <a:endParaRPr lang="en-US" dirty="0"/>
          </a:p>
        </p:txBody>
      </p:sp>
      <p:sp>
        <p:nvSpPr>
          <p:cNvPr id="3" name="Content Placeholder 2"/>
          <p:cNvSpPr>
            <a:spLocks noGrp="1"/>
          </p:cNvSpPr>
          <p:nvPr>
            <p:ph idx="1"/>
          </p:nvPr>
        </p:nvSpPr>
        <p:spPr>
          <a:xfrm>
            <a:off x="152400" y="1981200"/>
            <a:ext cx="5791200" cy="4144963"/>
          </a:xfrm>
        </p:spPr>
        <p:txBody>
          <a:bodyPr>
            <a:noAutofit/>
          </a:bodyPr>
          <a:lstStyle/>
          <a:p>
            <a:pPr>
              <a:lnSpc>
                <a:spcPct val="80000"/>
              </a:lnSpc>
            </a:pPr>
            <a:r>
              <a:rPr lang="en-US" altLang="en-US" sz="2000" dirty="0">
                <a:ea typeface="ＭＳ Ｐゴシック" pitchFamily="34" charset="-128"/>
              </a:rPr>
              <a:t>For the Nutritional Management of Dogs with Heart Disease Heart disease and heart failure are conditions frequently found in aging dogs. Typically, heart disease can cause the heart to become enlarged, leading to fluid retention and discomfort for your dog. Fluid retention is in response to a less efficient heart muscle and can be made a bigger problem with foods that are high in sodium. </a:t>
            </a:r>
            <a:r>
              <a:rPr lang="en-US" altLang="en-US" sz="2000" dirty="0">
                <a:solidFill>
                  <a:srgbClr val="FF0000"/>
                </a:solidFill>
                <a:ea typeface="ＭＳ Ｐゴシック" pitchFamily="34" charset="-128"/>
              </a:rPr>
              <a:t>Prescription Diet® h/d® Canine dog food is formulated to help manage dogs with the symptoms of heart disease and related fluid retention.</a:t>
            </a:r>
            <a:r>
              <a:rPr lang="en-US" altLang="en-US" sz="2000" dirty="0">
                <a:ea typeface="ＭＳ Ｐゴシック" pitchFamily="34" charset="-128"/>
              </a:rPr>
              <a:t> The nutritional formulation of Prescription Diet® h/d® may also be useful for pets with a variety of conditions.</a:t>
            </a:r>
          </a:p>
          <a:p>
            <a:pPr>
              <a:lnSpc>
                <a:spcPct val="80000"/>
              </a:lnSpc>
            </a:pPr>
            <a:r>
              <a:rPr lang="en-US" altLang="en-US" sz="2000" dirty="0">
                <a:ea typeface="ＭＳ Ｐゴシック" pitchFamily="34" charset="-128"/>
              </a:rPr>
              <a:t>Protein 18.5%, 0.08% Na, 407 kcal/cup</a:t>
            </a:r>
          </a:p>
          <a:p>
            <a:endParaRPr lang="en-US"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57400"/>
            <a:ext cx="2200275"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46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Management</a:t>
            </a:r>
            <a:endParaRPr lang="en-US" dirty="0"/>
          </a:p>
        </p:txBody>
      </p:sp>
      <p:sp>
        <p:nvSpPr>
          <p:cNvPr id="3" name="Content Placeholder 2"/>
          <p:cNvSpPr>
            <a:spLocks noGrp="1"/>
          </p:cNvSpPr>
          <p:nvPr>
            <p:ph idx="1"/>
          </p:nvPr>
        </p:nvSpPr>
        <p:spPr>
          <a:xfrm>
            <a:off x="304800" y="1981200"/>
            <a:ext cx="5410200" cy="4343399"/>
          </a:xfrm>
        </p:spPr>
        <p:txBody>
          <a:bodyPr>
            <a:normAutofit fontScale="47500" lnSpcReduction="20000"/>
          </a:bodyPr>
          <a:lstStyle/>
          <a:p>
            <a:r>
              <a:rPr lang="en-US" altLang="en-US" dirty="0">
                <a:ea typeface="ＭＳ Ｐゴシック" pitchFamily="34" charset="-128"/>
              </a:rPr>
              <a:t>For the nutritional support of senior dogs. </a:t>
            </a:r>
            <a:br>
              <a:rPr lang="en-US" altLang="en-US" dirty="0">
                <a:ea typeface="ＭＳ Ｐゴシック" pitchFamily="34" charset="-128"/>
              </a:rPr>
            </a:br>
            <a:r>
              <a:rPr lang="en-US" altLang="en-US" dirty="0">
                <a:ea typeface="ＭＳ Ｐゴシック" pitchFamily="34" charset="-128"/>
              </a:rPr>
              <a:t>As dogs age, they may require food designed to help reduce nutrient excesses that could be harmful to their system</a:t>
            </a:r>
            <a:r>
              <a:rPr lang="en-US" altLang="en-US" dirty="0">
                <a:solidFill>
                  <a:srgbClr val="FF0000"/>
                </a:solidFill>
                <a:ea typeface="ＭＳ Ｐゴシック" pitchFamily="34" charset="-128"/>
              </a:rPr>
              <a:t>. For example, high levels of sodium, phosphorus and protein can cause increased workload in the kidneys and heart. </a:t>
            </a:r>
            <a:r>
              <a:rPr lang="en-US" altLang="en-US" dirty="0">
                <a:ea typeface="ＭＳ Ｐゴシック" pitchFamily="34" charset="-128"/>
              </a:rPr>
              <a:t/>
            </a:r>
            <a:br>
              <a:rPr lang="en-US" altLang="en-US" dirty="0">
                <a:ea typeface="ＭＳ Ｐゴシック" pitchFamily="34" charset="-128"/>
              </a:rPr>
            </a:br>
            <a:r>
              <a:rPr lang="en-US" altLang="en-US" dirty="0">
                <a:ea typeface="ＭＳ Ｐゴシック" pitchFamily="34" charset="-128"/>
              </a:rPr>
              <a:t>Kidneys are very important to the health of your dogs because they remove waste substances from the blood and maintain the normal balance of fluid and minerals within the body. Once kidney damage occurs, the consequences are usually irreversible. </a:t>
            </a:r>
            <a:br>
              <a:rPr lang="en-US" altLang="en-US" dirty="0">
                <a:ea typeface="ＭＳ Ｐゴシック" pitchFamily="34" charset="-128"/>
              </a:rPr>
            </a:br>
            <a:r>
              <a:rPr lang="en-US" altLang="en-US" dirty="0">
                <a:ea typeface="ＭＳ Ｐゴシック" pitchFamily="34" charset="-128"/>
              </a:rPr>
              <a:t>The heart is the most important organ in you pet's body, and factors such as age or weight may affect its function. Poor heart health can affect your dog's lifestyle and mood. </a:t>
            </a:r>
            <a:br>
              <a:rPr lang="en-US" altLang="en-US" dirty="0">
                <a:ea typeface="ＭＳ Ｐゴシック" pitchFamily="34" charset="-128"/>
              </a:rPr>
            </a:br>
            <a:r>
              <a:rPr lang="en-US" altLang="en-US" dirty="0">
                <a:ea typeface="ＭＳ Ｐゴシック" pitchFamily="34" charset="-128"/>
              </a:rPr>
              <a:t>Because the food your dog eats plays an important role in his or her overall health and well-being, at Hill's, nutritionists and veterinarians developed clinical nutrition especially formulated to support your older dog's kidneys and heart for overall health.</a:t>
            </a:r>
          </a:p>
          <a:p>
            <a:endParaRPr lang="en-US" altLang="en-US" dirty="0">
              <a:ea typeface="ＭＳ Ｐゴシック" pitchFamily="34" charset="-128"/>
            </a:endParaRPr>
          </a:p>
          <a:p>
            <a:r>
              <a:rPr lang="en-US" altLang="en-US" dirty="0">
                <a:ea typeface="ＭＳ Ｐゴシック" pitchFamily="34" charset="-128"/>
              </a:rPr>
              <a:t>Protein 18.3%, Sodium 0.2 %,  361 kcal/cup</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312" y="2057400"/>
            <a:ext cx="23002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30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Management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altLang="en-US" sz="2600" dirty="0">
                <a:ea typeface="ＭＳ Ｐゴシック" pitchFamily="34" charset="-128"/>
              </a:rPr>
              <a:t>A – </a:t>
            </a:r>
            <a:r>
              <a:rPr lang="en-US" altLang="en-US" sz="1600" b="1" dirty="0">
                <a:ea typeface="ＭＳ Ｐゴシック" pitchFamily="34" charset="-128"/>
              </a:rPr>
              <a:t>arginine : precursor for NO</a:t>
            </a:r>
          </a:p>
          <a:p>
            <a:pPr marL="0" indent="0">
              <a:buNone/>
            </a:pPr>
            <a:r>
              <a:rPr lang="en-US" altLang="en-US" sz="2600" dirty="0">
                <a:ea typeface="ＭＳ Ｐゴシック" pitchFamily="34" charset="-128"/>
              </a:rPr>
              <a:t>C – </a:t>
            </a:r>
            <a:r>
              <a:rPr lang="en-US" altLang="en-US" sz="1600" b="1" dirty="0">
                <a:ea typeface="ＭＳ Ｐゴシック" pitchFamily="34" charset="-128"/>
              </a:rPr>
              <a:t>carnitine : cockers and boxers</a:t>
            </a:r>
          </a:p>
          <a:p>
            <a:pPr marL="0" indent="0">
              <a:buNone/>
            </a:pPr>
            <a:r>
              <a:rPr lang="en-US" altLang="en-US" sz="2600" dirty="0">
                <a:ea typeface="ＭＳ Ｐゴシック" pitchFamily="34" charset="-128"/>
              </a:rPr>
              <a:t>T – </a:t>
            </a:r>
            <a:r>
              <a:rPr lang="en-US" altLang="en-US" sz="1600" b="1" dirty="0">
                <a:ea typeface="ＭＳ Ｐゴシック" pitchFamily="34" charset="-128"/>
              </a:rPr>
              <a:t>taurine: feline DCM, cocker, Newfoundland</a:t>
            </a:r>
          </a:p>
          <a:p>
            <a:pPr marL="0" indent="0">
              <a:buNone/>
            </a:pPr>
            <a:r>
              <a:rPr lang="en-US" altLang="en-US" sz="2600" dirty="0">
                <a:ea typeface="ＭＳ Ｐゴシック" pitchFamily="34" charset="-128"/>
              </a:rPr>
              <a:t>WITH</a:t>
            </a:r>
          </a:p>
          <a:p>
            <a:pPr marL="0" indent="0">
              <a:buNone/>
            </a:pPr>
            <a:r>
              <a:rPr lang="en-US" altLang="en-US" sz="2600" dirty="0">
                <a:ea typeface="ＭＳ Ｐゴシック" pitchFamily="34" charset="-128"/>
              </a:rPr>
              <a:t>S- </a:t>
            </a:r>
            <a:r>
              <a:rPr lang="en-US" altLang="en-US" sz="1600" b="1" dirty="0">
                <a:ea typeface="ＭＳ Ｐゴシック" pitchFamily="34" charset="-128"/>
              </a:rPr>
              <a:t>sodium and essential nutrients: Na, Mg, K</a:t>
            </a:r>
          </a:p>
          <a:p>
            <a:pPr marL="0" indent="0">
              <a:buNone/>
            </a:pPr>
            <a:r>
              <a:rPr lang="en-US" altLang="en-US" sz="2600" dirty="0">
                <a:ea typeface="ＭＳ Ｐゴシック" pitchFamily="34" charset="-128"/>
              </a:rPr>
              <a:t>P – </a:t>
            </a:r>
            <a:r>
              <a:rPr lang="en-US" altLang="en-US" sz="1600" b="1" dirty="0">
                <a:ea typeface="ＭＳ Ｐゴシック" pitchFamily="34" charset="-128"/>
              </a:rPr>
              <a:t>protein:  cachexia</a:t>
            </a:r>
          </a:p>
          <a:p>
            <a:pPr marL="0" indent="0">
              <a:buNone/>
            </a:pPr>
            <a:r>
              <a:rPr lang="en-US" altLang="en-US" sz="2600" dirty="0">
                <a:ea typeface="ＭＳ Ｐゴシック" pitchFamily="34" charset="-128"/>
              </a:rPr>
              <a:t>E – </a:t>
            </a:r>
            <a:r>
              <a:rPr lang="en-US" altLang="en-US" sz="1600" b="1" dirty="0">
                <a:ea typeface="ＭＳ Ｐゴシック" pitchFamily="34" charset="-128"/>
              </a:rPr>
              <a:t>energy : maintain ideal body weight</a:t>
            </a:r>
          </a:p>
          <a:p>
            <a:pPr marL="0" indent="0">
              <a:buNone/>
            </a:pPr>
            <a:r>
              <a:rPr lang="en-US" altLang="en-US" sz="2600" dirty="0">
                <a:ea typeface="ＭＳ Ｐゴシック" pitchFamily="34" charset="-128"/>
              </a:rPr>
              <a:t>E- </a:t>
            </a:r>
            <a:r>
              <a:rPr lang="en-US" altLang="en-US" sz="1600" b="1" dirty="0" err="1">
                <a:ea typeface="ＭＳ Ｐゴシック" pitchFamily="34" charset="-128"/>
              </a:rPr>
              <a:t>eicosopentanoic</a:t>
            </a:r>
            <a:r>
              <a:rPr lang="en-US" altLang="en-US" sz="1600" b="1" dirty="0">
                <a:ea typeface="ＭＳ Ｐゴシック" pitchFamily="34" charset="-128"/>
              </a:rPr>
              <a:t> acid : cachexia, </a:t>
            </a:r>
            <a:r>
              <a:rPr lang="en-US" altLang="en-US" sz="1600" b="1" dirty="0" err="1">
                <a:ea typeface="ＭＳ Ｐゴシック" pitchFamily="34" charset="-128"/>
              </a:rPr>
              <a:t>antiinflamatory</a:t>
            </a:r>
            <a:endParaRPr lang="en-US" altLang="en-US" sz="1600" b="1" dirty="0">
              <a:ea typeface="ＭＳ Ｐゴシック" pitchFamily="34" charset="-128"/>
            </a:endParaRPr>
          </a:p>
          <a:p>
            <a:pPr marL="0" indent="0">
              <a:buNone/>
            </a:pPr>
            <a:r>
              <a:rPr lang="en-US" altLang="en-US" sz="2600" dirty="0">
                <a:ea typeface="ＭＳ Ｐゴシック" pitchFamily="34" charset="-128"/>
              </a:rPr>
              <a:t>D- </a:t>
            </a:r>
            <a:r>
              <a:rPr lang="en-US" altLang="en-US" sz="1600" b="1" dirty="0">
                <a:ea typeface="ＭＳ Ｐゴシック" pitchFamily="34" charset="-128"/>
              </a:rPr>
              <a:t>docosahexaenoic acid: </a:t>
            </a:r>
            <a:r>
              <a:rPr lang="en-US" altLang="en-US" sz="1600" b="1" dirty="0" smtClean="0">
                <a:ea typeface="ＭＳ Ｐゴシック" pitchFamily="34" charset="-128"/>
              </a:rPr>
              <a:t>arrhythmias</a:t>
            </a:r>
            <a:endParaRPr lang="en-US" altLang="en-US" sz="1200" b="1" dirty="0">
              <a:ea typeface="ＭＳ Ｐゴシック" pitchFamily="34" charset="-128"/>
            </a:endParaRPr>
          </a:p>
          <a:p>
            <a:endParaRPr lang="en-US" dirty="0"/>
          </a:p>
        </p:txBody>
      </p:sp>
      <p:pic>
        <p:nvPicPr>
          <p:cNvPr id="4" name="Picture 73" descr="diet_EC22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693" y="2590800"/>
            <a:ext cx="334850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916587"/>
      </p:ext>
    </p:extLst>
  </p:cSld>
  <p:clrMapOvr>
    <a:masterClrMapping/>
  </p:clrMapOvr>
</p:sld>
</file>

<file path=ppt/theme/theme1.xml><?xml version="1.0" encoding="utf-8"?>
<a:theme xmlns:a="http://schemas.openxmlformats.org/drawingml/2006/main" name="CVCA-template-update (2)">
  <a:themeElements>
    <a:clrScheme name="Custom 14">
      <a:dk1>
        <a:sysClr val="windowText" lastClr="000000"/>
      </a:dk1>
      <a:lt1>
        <a:sysClr val="window" lastClr="FFFFFF"/>
      </a:lt1>
      <a:dk2>
        <a:srgbClr val="3C3C3E"/>
      </a:dk2>
      <a:lt2>
        <a:srgbClr val="A9ADB4"/>
      </a:lt2>
      <a:accent1>
        <a:srgbClr val="181542"/>
      </a:accent1>
      <a:accent2>
        <a:srgbClr val="DE1523"/>
      </a:accent2>
      <a:accent3>
        <a:srgbClr val="3C3C3E"/>
      </a:accent3>
      <a:accent4>
        <a:srgbClr val="C3C2D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CVCA Template</Template>
  <TotalTime>62</TotalTime>
  <Words>2370</Words>
  <Application>Microsoft Office PowerPoint</Application>
  <PresentationFormat>On-screen Show (4:3)</PresentationFormat>
  <Paragraphs>299</Paragraphs>
  <Slides>39</Slides>
  <Notes>3</Notes>
  <HiddenSlides>0</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CVCA-template-update (2)</vt:lpstr>
      <vt:lpstr>Management of Mitral Valve Disease: To Treat or Not to Treat, That is The Question</vt:lpstr>
      <vt:lpstr>PowerPoint Presentation</vt:lpstr>
      <vt:lpstr>Dr. Google</vt:lpstr>
      <vt:lpstr>Degenerative Valve Disease</vt:lpstr>
      <vt:lpstr>Diagnosis</vt:lpstr>
      <vt:lpstr>Treatment Options</vt:lpstr>
      <vt:lpstr>Nutritional Management</vt:lpstr>
      <vt:lpstr>Nutritional Management</vt:lpstr>
      <vt:lpstr>Nutritional Management</vt:lpstr>
      <vt:lpstr>PowerPoint Presentation</vt:lpstr>
      <vt:lpstr>Nutritional Management</vt:lpstr>
      <vt:lpstr>Surgical Management</vt:lpstr>
      <vt:lpstr>Surgical Management</vt:lpstr>
      <vt:lpstr>Surgical Management</vt:lpstr>
      <vt:lpstr>Medical Management</vt:lpstr>
      <vt:lpstr>RAAS</vt:lpstr>
      <vt:lpstr>What does this mean for ACE-I?</vt:lpstr>
      <vt:lpstr>SVEP Trial  J Vet Intern Med 2002;16:80–88 </vt:lpstr>
      <vt:lpstr>VETPROOF JAVMA 2007;231:1061-1069 </vt:lpstr>
      <vt:lpstr>ACE-I Human Studies</vt:lpstr>
      <vt:lpstr>Norvasc (amlodipine)</vt:lpstr>
      <vt:lpstr>Beta Blockers</vt:lpstr>
      <vt:lpstr>Coreg (carvedilol)</vt:lpstr>
      <vt:lpstr>Coreg (carvedilol)</vt:lpstr>
      <vt:lpstr>Vetmedin (pimobendan)</vt:lpstr>
      <vt:lpstr>Vetmedin (pimobendan)</vt:lpstr>
      <vt:lpstr>QUEST Trial JVIM 2013;27:1441-1451</vt:lpstr>
      <vt:lpstr>Vetmedin (pimobendan)</vt:lpstr>
      <vt:lpstr>Vetmedin (pimobendan)</vt:lpstr>
      <vt:lpstr>Vetmedin (pimobendan) JVIM 2007;21:742-753</vt:lpstr>
      <vt:lpstr>Vetmedin (pimobendan)</vt:lpstr>
      <vt:lpstr>Diuretics</vt:lpstr>
      <vt:lpstr>Spironolactone</vt:lpstr>
      <vt:lpstr>What do we do with asymptomatic MVD dogs?</vt:lpstr>
      <vt:lpstr>Factors Used to Treat</vt:lpstr>
      <vt:lpstr>PowerPoint Presentation</vt:lpstr>
      <vt:lpstr>Conclusions</vt:lpstr>
      <vt:lpstr>Future Therapies?</vt:lpstr>
      <vt:lpstr>Comments / Questions</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Mitral Valve Disease: To Treat or Not to Treat, That is The Question</dc:title>
  <dc:creator>CVCA Schmitt</dc:creator>
  <cp:lastModifiedBy>MRKTCOOR</cp:lastModifiedBy>
  <cp:revision>7</cp:revision>
  <dcterms:created xsi:type="dcterms:W3CDTF">2015-07-19T21:06:07Z</dcterms:created>
  <dcterms:modified xsi:type="dcterms:W3CDTF">2015-10-06T12:57:36Z</dcterms:modified>
</cp:coreProperties>
</file>